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6" r:id="rId7"/>
    <p:sldId id="264" r:id="rId8"/>
    <p:sldId id="263" r:id="rId9"/>
    <p:sldId id="260"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819" y="1911927"/>
            <a:ext cx="11596254" cy="2590801"/>
          </a:xfrm>
        </p:spPr>
        <p:txBody>
          <a:bodyPr>
            <a:noAutofit/>
          </a:bodyPr>
          <a:lstStyle/>
          <a:p>
            <a:r>
              <a:rPr lang="en-US" sz="4400" dirty="0">
                <a:latin typeface="Aharoni" panose="02010803020104030203" pitchFamily="2" charset="-79"/>
                <a:cs typeface="Aharoni" panose="02010803020104030203" pitchFamily="2" charset="-79"/>
              </a:rPr>
              <a:t>Efficacy and tolerability of two intravaginal formulations containing clindamycin plus clotrimazole in women with vaginal infections: A pilot study</a:t>
            </a:r>
          </a:p>
        </p:txBody>
      </p:sp>
      <p:sp>
        <p:nvSpPr>
          <p:cNvPr id="3" name="Subtitle 2"/>
          <p:cNvSpPr>
            <a:spLocks noGrp="1"/>
          </p:cNvSpPr>
          <p:nvPr>
            <p:ph type="subTitle" idx="1"/>
          </p:nvPr>
        </p:nvSpPr>
        <p:spPr>
          <a:xfrm>
            <a:off x="1444577" y="4778699"/>
            <a:ext cx="9302839" cy="1655762"/>
          </a:xfrm>
        </p:spPr>
        <p:txBody>
          <a:bodyPr>
            <a:normAutofit/>
          </a:bodyPr>
          <a:lstStyle/>
          <a:p>
            <a:r>
              <a:rPr lang="en-US" sz="3600" b="1" dirty="0">
                <a:latin typeface="Candara" panose="020E0502030303020204" pitchFamily="34" charset="0"/>
              </a:rPr>
              <a:t>Daswani Bharti Ramchand, Naik Shilpa, Palewar Meghana, Ghongane Balasaheb, Sambarey Pradeep, Bharadwaj Renu</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626695" cy="4922905"/>
          </a:xfrm>
        </p:spPr>
        <p:txBody>
          <a:bodyPr>
            <a:normAutofit/>
          </a:bodyPr>
          <a:lstStyle/>
          <a:p>
            <a:pPr marL="0" indent="0" algn="just">
              <a:buNone/>
            </a:pPr>
            <a:r>
              <a:rPr lang="en-US" dirty="0"/>
              <a:t>Secondly, although this study did not find evidence that the two formulations differed with respect to efficacy or tolerability, in the context of treatment of candidiasis, abnormal vaginal bacterial flora, and abolition of lactobacilli, the magnitude of difference (in terms of percentage) was large enough to be clinically relevant.</a:t>
            </a:r>
          </a:p>
          <a:p>
            <a:pPr marL="0" indent="0" algn="just">
              <a:buNone/>
            </a:pPr>
            <a:r>
              <a:rPr lang="en-US" dirty="0" smtClean="0"/>
              <a:t>Being </a:t>
            </a:r>
            <a:r>
              <a:rPr lang="en-US" dirty="0"/>
              <a:t>a pilot study, with a small sample size, it is not possible to draw valid conclusions regarding the differences between clinical and microbiological efficacy of the two formulations. Hence, an adequately powered study using a larger population should be conducted to further explore differences between soft gelatin capsule and extended-release tablet on these parameters.</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321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lnSpcReduction="10000"/>
          </a:bodyPr>
          <a:lstStyle/>
          <a:p>
            <a:pPr algn="just"/>
            <a:r>
              <a:rPr lang="en-US" b="1" u="sng" dirty="0" smtClean="0"/>
              <a:t>Aim:</a:t>
            </a:r>
            <a:r>
              <a:rPr lang="en-US" dirty="0"/>
              <a:t> </a:t>
            </a:r>
            <a:r>
              <a:rPr lang="en-US" dirty="0" smtClean="0"/>
              <a:t>To </a:t>
            </a:r>
            <a:r>
              <a:rPr lang="en-US" dirty="0"/>
              <a:t>compare the effectiveness and tolerability of soft gelatine capsule versus Extended-release tablet containing clindamycin with clotrimazole in vaginal infections. </a:t>
            </a:r>
            <a:endParaRPr lang="en-US" dirty="0" smtClean="0"/>
          </a:p>
          <a:p>
            <a:pPr algn="just"/>
            <a:r>
              <a:rPr lang="en-US" b="1" u="sng" dirty="0" smtClean="0"/>
              <a:t>Subjects </a:t>
            </a:r>
            <a:r>
              <a:rPr lang="en-US" b="1" u="sng" dirty="0"/>
              <a:t>and Methods:</a:t>
            </a:r>
            <a:r>
              <a:rPr lang="en-US" dirty="0"/>
              <a:t> Following baseline vaginal examination, 66 women having clinical diagnosis of vaginal infection were randomized to receive three doses [once daily] of an immediate release (SG-group) or an extended release combination of clindamycin with clotrimazole (ER-group) and followed up for assessing resolution of clinical and microbiological evidence of vaginal infection by 8th day; maintenance of clinical and microbiological cure at 29th day; and occurrence of side effects. Results were presented using descriptive statistics. Qualitative data was analyzed by Fischer’s Exact test Unpaired t-test was used for quantitative data.</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u="sng" dirty="0" smtClean="0"/>
              <a:t>Results:</a:t>
            </a:r>
            <a:r>
              <a:rPr lang="en-US" dirty="0" smtClean="0"/>
              <a:t> 27 </a:t>
            </a:r>
            <a:r>
              <a:rPr lang="en-US" dirty="0"/>
              <a:t>women from SG-group and 30 women from ER-group completed the study. In SG-group, 69.23% had complete cure and 7.69% had partial remission at 8th day of which 88.89% maintained remission, while in ER-group 73.68% women had a complete cure of which 85.71% maintained remission on 29th day. Delayed remission was observed in 25% women from SG-group and 60% women from ER-group, while none of the women experienced intolerable adverse effects. </a:t>
            </a:r>
            <a:endParaRPr lang="en-US" dirty="0" smtClean="0"/>
          </a:p>
          <a:p>
            <a:pPr algn="just"/>
            <a:r>
              <a:rPr lang="en-US" b="1" u="sng" dirty="0" smtClean="0"/>
              <a:t>Conclusion</a:t>
            </a:r>
            <a:r>
              <a:rPr lang="en-US" b="1" u="sng" dirty="0"/>
              <a:t>:</a:t>
            </a:r>
            <a:r>
              <a:rPr lang="en-US" dirty="0"/>
              <a:t> Both formulations containing clindamycin plus clotrimazole were effective, as empiric therapy, in inducing and maintaining microbiological as well as clinical remission in women with clinical diagnosis of vaginal infection to a similar extent but should not to be recommended for cases specifically identified to have trichomoniasis. An adequately powered study using a larger population should be conducted to further explore differences between these two formulations.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Clindamycin, </a:t>
            </a:r>
            <a:endParaRPr lang="en-US" dirty="0" smtClean="0"/>
          </a:p>
          <a:p>
            <a:r>
              <a:rPr lang="en-US" dirty="0" smtClean="0"/>
              <a:t>Clotrimazole</a:t>
            </a:r>
            <a:r>
              <a:rPr lang="en-US" dirty="0"/>
              <a:t>, </a:t>
            </a:r>
            <a:endParaRPr lang="en-US" dirty="0" smtClean="0"/>
          </a:p>
          <a:p>
            <a:r>
              <a:rPr lang="en-US" dirty="0" smtClean="0"/>
              <a:t>Vaginal </a:t>
            </a:r>
            <a:r>
              <a:rPr lang="en-US" dirty="0"/>
              <a:t>formulation, </a:t>
            </a:r>
            <a:endParaRPr lang="en-US" dirty="0" smtClean="0"/>
          </a:p>
          <a:p>
            <a:r>
              <a:rPr lang="en-US" dirty="0" smtClean="0"/>
              <a:t>Vaginal </a:t>
            </a:r>
            <a:r>
              <a:rPr lang="en-US" dirty="0"/>
              <a:t>infections.</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231336" y="5799258"/>
            <a:ext cx="11745532" cy="369332"/>
          </a:xfrm>
          <a:prstGeom prst="rect">
            <a:avLst/>
          </a:prstGeom>
          <a:noFill/>
        </p:spPr>
        <p:txBody>
          <a:bodyPr wrap="square" rtlCol="0">
            <a:spAutoFit/>
          </a:bodyPr>
          <a:lstStyle/>
          <a:p>
            <a:pPr algn="ctr"/>
            <a:r>
              <a:rPr lang="en-US" b="1" dirty="0">
                <a:solidFill>
                  <a:srgbClr val="C00000"/>
                </a:solidFill>
              </a:rPr>
              <a:t>Figure 1: Subject enrollment and follow-up</a:t>
            </a:r>
            <a:endParaRPr lang="en-US" dirty="0">
              <a:solidFill>
                <a:srgbClr val="C00000"/>
              </a:solidFill>
            </a:endParaRPr>
          </a:p>
        </p:txBody>
      </p:sp>
      <p:pic>
        <p:nvPicPr>
          <p:cNvPr id="9" name="Content Placeholder 8"/>
          <p:cNvPicPr>
            <a:picLocks noGrp="1" noChangeAspect="1"/>
          </p:cNvPicPr>
          <p:nvPr>
            <p:ph idx="1"/>
          </p:nvPr>
        </p:nvPicPr>
        <p:blipFill rotWithShape="1">
          <a:blip r:embed="rId3"/>
          <a:srcRect l="5970" t="6123"/>
          <a:stretch/>
        </p:blipFill>
        <p:spPr>
          <a:xfrm>
            <a:off x="3352800" y="2147455"/>
            <a:ext cx="5403273" cy="3352800"/>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231336" y="5799258"/>
            <a:ext cx="11745532" cy="369332"/>
          </a:xfrm>
          <a:prstGeom prst="rect">
            <a:avLst/>
          </a:prstGeom>
          <a:noFill/>
        </p:spPr>
        <p:txBody>
          <a:bodyPr wrap="square" rtlCol="0">
            <a:spAutoFit/>
          </a:bodyPr>
          <a:lstStyle/>
          <a:p>
            <a:pPr algn="ctr"/>
            <a:r>
              <a:rPr lang="en-US" b="1" dirty="0">
                <a:solidFill>
                  <a:srgbClr val="C00000"/>
                </a:solidFill>
              </a:rPr>
              <a:t>Figure 2: Microbiological cure at second and third visit - percentage of infections.</a:t>
            </a:r>
            <a:endParaRPr lang="en-US" dirty="0">
              <a:solidFill>
                <a:srgbClr val="C00000"/>
              </a:solidFill>
            </a:endParaRPr>
          </a:p>
        </p:txBody>
      </p:sp>
      <p:pic>
        <p:nvPicPr>
          <p:cNvPr id="9" name="Content Placeholder 8"/>
          <p:cNvPicPr>
            <a:picLocks noGrp="1" noChangeAspect="1"/>
          </p:cNvPicPr>
          <p:nvPr>
            <p:ph idx="1"/>
          </p:nvPr>
        </p:nvPicPr>
        <p:blipFill rotWithShape="1">
          <a:blip r:embed="rId3"/>
          <a:srcRect t="1602" b="1"/>
          <a:stretch/>
        </p:blipFill>
        <p:spPr>
          <a:xfrm>
            <a:off x="3457575" y="2521527"/>
            <a:ext cx="5276850" cy="3008529"/>
          </a:xfrm>
          <a:prstGeom prst="rect">
            <a:avLst/>
          </a:prstGeom>
        </p:spPr>
      </p:pic>
    </p:spTree>
    <p:extLst>
      <p:ext uri="{BB962C8B-B14F-4D97-AF65-F5344CB8AC3E}">
        <p14:creationId xmlns:p14="http://schemas.microsoft.com/office/powerpoint/2010/main" val="214286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231336" y="5799258"/>
            <a:ext cx="11745532" cy="369332"/>
          </a:xfrm>
          <a:prstGeom prst="rect">
            <a:avLst/>
          </a:prstGeom>
          <a:noFill/>
        </p:spPr>
        <p:txBody>
          <a:bodyPr wrap="square" rtlCol="0">
            <a:spAutoFit/>
          </a:bodyPr>
          <a:lstStyle/>
          <a:p>
            <a:pPr algn="ctr"/>
            <a:r>
              <a:rPr lang="en-US" b="1" dirty="0" smtClean="0">
                <a:solidFill>
                  <a:srgbClr val="C00000"/>
                </a:solidFill>
              </a:rPr>
              <a:t>Figure </a:t>
            </a:r>
            <a:r>
              <a:rPr lang="en-US" b="1" dirty="0">
                <a:solidFill>
                  <a:srgbClr val="C00000"/>
                </a:solidFill>
              </a:rPr>
              <a:t>3: Clinical response at second and third visit- percentage of </a:t>
            </a:r>
            <a:r>
              <a:rPr lang="en-US" b="1" dirty="0" smtClean="0">
                <a:solidFill>
                  <a:srgbClr val="C00000"/>
                </a:solidFill>
              </a:rPr>
              <a:t>subjects</a:t>
            </a:r>
            <a:r>
              <a:rPr lang="en-US" b="1" dirty="0">
                <a:solidFill>
                  <a:srgbClr val="C00000"/>
                </a:solidFill>
              </a:rPr>
              <a:t>.</a:t>
            </a:r>
            <a:endParaRPr lang="en-US" b="1" dirty="0">
              <a:solidFill>
                <a:srgbClr val="C00000"/>
              </a:solidFill>
            </a:endParaRPr>
          </a:p>
        </p:txBody>
      </p:sp>
      <p:pic>
        <p:nvPicPr>
          <p:cNvPr id="8" name="Content Placeholder 7"/>
          <p:cNvPicPr>
            <a:picLocks noGrp="1" noChangeAspect="1"/>
          </p:cNvPicPr>
          <p:nvPr>
            <p:ph idx="1"/>
          </p:nvPr>
        </p:nvPicPr>
        <p:blipFill rotWithShape="1">
          <a:blip r:embed="rId3"/>
          <a:srcRect l="5468" t="4337"/>
          <a:stretch/>
        </p:blipFill>
        <p:spPr>
          <a:xfrm>
            <a:off x="3546764" y="2687781"/>
            <a:ext cx="5411498" cy="2751787"/>
          </a:xfrm>
          <a:prstGeom prst="rect">
            <a:avLst/>
          </a:prstGeom>
        </p:spPr>
      </p:pic>
    </p:spTree>
    <p:extLst>
      <p:ext uri="{BB962C8B-B14F-4D97-AF65-F5344CB8AC3E}">
        <p14:creationId xmlns:p14="http://schemas.microsoft.com/office/powerpoint/2010/main" val="899452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7" name="Content Placeholder 6"/>
          <p:cNvPicPr>
            <a:picLocks noGrp="1" noChangeAspect="1"/>
          </p:cNvPicPr>
          <p:nvPr>
            <p:ph idx="1"/>
          </p:nvPr>
        </p:nvPicPr>
        <p:blipFill rotWithShape="1">
          <a:blip r:embed="rId3"/>
          <a:srcRect l="1451" t="5264"/>
          <a:stretch/>
        </p:blipFill>
        <p:spPr>
          <a:xfrm>
            <a:off x="2604655" y="2757054"/>
            <a:ext cx="7087032" cy="2634889"/>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626695" cy="4922905"/>
          </a:xfrm>
        </p:spPr>
        <p:txBody>
          <a:bodyPr>
            <a:normAutofit/>
          </a:bodyPr>
          <a:lstStyle/>
          <a:p>
            <a:pPr marL="0" indent="0" algn="just">
              <a:buNone/>
            </a:pPr>
            <a:r>
              <a:rPr lang="en-US" dirty="0"/>
              <a:t>Empirical treatment with both intra-vaginal dosage forms containing clindamycin with clotrimazole produced clinical and microbiological cure as well as maintained remission in substantial number of women with clinical diagnosis of vaginal infection. Amongst individual infections, trichomoniasis showed least response. Neither of the two formulations could treat trichomoniasis by end of first week, though there was a delayed response of similar magnitude with both formulations. Thus, a clinical or microbiological diagnosis of trichomoniasis should essentially prompt systemic treatment of both sexual partners with metronidazole or tinidazole. </a:t>
            </a:r>
            <a:endParaRPr lang="en-US" dirty="0" smtClean="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577</Words>
  <Application>Microsoft Office PowerPoint</Application>
  <PresentationFormat>Widescreen</PresentationFormat>
  <Paragraphs>17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Aharoni</vt:lpstr>
      <vt:lpstr>Arial</vt:lpstr>
      <vt:lpstr>Calibri</vt:lpstr>
      <vt:lpstr>Calibri Light</vt:lpstr>
      <vt:lpstr>Candara</vt:lpstr>
      <vt:lpstr>Office Theme</vt:lpstr>
      <vt:lpstr>Efficacy and tolerability of two intravaginal formulations containing clindamycin plus clotrimazole in women with vaginal infections: A pilot study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8</cp:revision>
  <dcterms:created xsi:type="dcterms:W3CDTF">2019-03-11T09:12:10Z</dcterms:created>
  <dcterms:modified xsi:type="dcterms:W3CDTF">2019-03-18T11:15:41Z</dcterms:modified>
</cp:coreProperties>
</file>