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2" r:id="rId7"/>
    <p:sldId id="268" r:id="rId8"/>
    <p:sldId id="269" r:id="rId9"/>
    <p:sldId id="266" r:id="rId10"/>
    <p:sldId id="263"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1919735"/>
            <a:ext cx="11513127" cy="2139647"/>
          </a:xfrm>
        </p:spPr>
        <p:txBody>
          <a:bodyPr>
            <a:normAutofit/>
          </a:bodyPr>
          <a:lstStyle/>
          <a:p>
            <a:r>
              <a:rPr lang="en-US" sz="4400" dirty="0">
                <a:latin typeface="Aharoni" panose="02010803020104030203" pitchFamily="2" charset="-79"/>
                <a:cs typeface="Aharoni" panose="02010803020104030203" pitchFamily="2" charset="-79"/>
              </a:rPr>
              <a:t>Aphrodisiac Activity of </a:t>
            </a:r>
            <a:r>
              <a:rPr lang="en-US" sz="4400" i="1" dirty="0">
                <a:latin typeface="Aharoni" panose="02010803020104030203" pitchFamily="2" charset="-79"/>
                <a:cs typeface="Aharoni" panose="02010803020104030203" pitchFamily="2" charset="-79"/>
              </a:rPr>
              <a:t>Cocos nucifera </a:t>
            </a:r>
            <a:r>
              <a:rPr lang="en-US" sz="4400" dirty="0">
                <a:latin typeface="Aharoni" panose="02010803020104030203" pitchFamily="2" charset="-79"/>
                <a:cs typeface="Aharoni" panose="02010803020104030203" pitchFamily="2" charset="-79"/>
              </a:rPr>
              <a:t>Attentuates Ceric Sulphate Induced Infertility in Male Rats</a:t>
            </a:r>
            <a:endParaRPr lang="en-US" sz="44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387927" y="4641273"/>
            <a:ext cx="11208328" cy="1884218"/>
          </a:xfrm>
        </p:spPr>
        <p:txBody>
          <a:bodyPr>
            <a:normAutofit/>
          </a:bodyPr>
          <a:lstStyle/>
          <a:p>
            <a:r>
              <a:rPr lang="en-US" sz="3600" b="1" dirty="0" err="1">
                <a:latin typeface="Candara" panose="020E0502030303020204" pitchFamily="34" charset="0"/>
              </a:rPr>
              <a:t>Ramakrishnan</a:t>
            </a:r>
            <a:r>
              <a:rPr lang="en-US" sz="3600" b="1" dirty="0">
                <a:latin typeface="Candara" panose="020E0502030303020204" pitchFamily="34" charset="0"/>
              </a:rPr>
              <a:t> Prakash, </a:t>
            </a:r>
            <a:r>
              <a:rPr lang="en-US" sz="3600" b="1" dirty="0" err="1">
                <a:latin typeface="Candara" panose="020E0502030303020204" pitchFamily="34" charset="0"/>
              </a:rPr>
              <a:t>Rajulu</a:t>
            </a:r>
            <a:r>
              <a:rPr lang="en-US" sz="3600" b="1" dirty="0">
                <a:latin typeface="Candara" panose="020E0502030303020204" pitchFamily="34" charset="0"/>
              </a:rPr>
              <a:t> </a:t>
            </a:r>
            <a:r>
              <a:rPr lang="en-US" sz="3600" b="1" dirty="0" err="1">
                <a:latin typeface="Candara" panose="020E0502030303020204" pitchFamily="34" charset="0"/>
              </a:rPr>
              <a:t>Dheeraj</a:t>
            </a:r>
            <a:r>
              <a:rPr lang="en-US" sz="3600" b="1" dirty="0">
                <a:latin typeface="Candara" panose="020E0502030303020204" pitchFamily="34" charset="0"/>
              </a:rPr>
              <a:t>, </a:t>
            </a:r>
            <a:r>
              <a:rPr lang="en-US" sz="3600" b="1" dirty="0" err="1">
                <a:latin typeface="Candara" panose="020E0502030303020204" pitchFamily="34" charset="0"/>
              </a:rPr>
              <a:t>Palayan</a:t>
            </a:r>
            <a:r>
              <a:rPr lang="en-US" sz="3600" b="1" dirty="0">
                <a:latin typeface="Candara" panose="020E0502030303020204" pitchFamily="34" charset="0"/>
              </a:rPr>
              <a:t> </a:t>
            </a:r>
            <a:r>
              <a:rPr lang="en-US" sz="3600" b="1" dirty="0" err="1">
                <a:latin typeface="Candara" panose="020E0502030303020204" pitchFamily="34" charset="0"/>
              </a:rPr>
              <a:t>Muralidharan</a:t>
            </a:r>
            <a:r>
              <a:rPr lang="en-US" sz="3600" b="1" dirty="0">
                <a:latin typeface="Candara" panose="020E0502030303020204" pitchFamily="34" charset="0"/>
              </a:rPr>
              <a:t>, Krishnan </a:t>
            </a:r>
            <a:r>
              <a:rPr lang="en-US" sz="3600" b="1" dirty="0" err="1">
                <a:latin typeface="Candara" panose="020E0502030303020204" pitchFamily="34" charset="0"/>
              </a:rPr>
              <a:t>Karthickeyan</a:t>
            </a:r>
            <a:r>
              <a:rPr lang="en-US" sz="3600" b="1" dirty="0">
                <a:latin typeface="Candara" panose="020E0502030303020204" pitchFamily="34" charset="0"/>
              </a:rPr>
              <a:t>, </a:t>
            </a:r>
            <a:r>
              <a:rPr lang="en-US" sz="3600" b="1" dirty="0" err="1">
                <a:latin typeface="Candara" panose="020E0502030303020204" pitchFamily="34" charset="0"/>
              </a:rPr>
              <a:t>Raji</a:t>
            </a:r>
            <a:r>
              <a:rPr lang="en-US" sz="3600" b="1" dirty="0">
                <a:latin typeface="Candara" panose="020E0502030303020204" pitchFamily="34" charset="0"/>
              </a:rPr>
              <a:t> </a:t>
            </a:r>
            <a:r>
              <a:rPr lang="en-US" sz="3600" b="1" dirty="0" err="1">
                <a:latin typeface="Candara" panose="020E0502030303020204" pitchFamily="34" charset="0"/>
              </a:rPr>
              <a:t>Vijayakumar</a:t>
            </a:r>
            <a:r>
              <a:rPr lang="en-US" sz="3600" b="1" dirty="0">
                <a:latin typeface="Candara" panose="020E0502030303020204" pitchFamily="34" charset="0"/>
              </a:rPr>
              <a:t>, </a:t>
            </a:r>
            <a:r>
              <a:rPr lang="en-US" sz="3600" b="1" dirty="0" err="1">
                <a:latin typeface="Candara" panose="020E0502030303020204" pitchFamily="34" charset="0"/>
              </a:rPr>
              <a:t>Thiraviam</a:t>
            </a:r>
            <a:r>
              <a:rPr lang="en-US" sz="3600" b="1" dirty="0">
                <a:latin typeface="Candara" panose="020E0502030303020204" pitchFamily="34" charset="0"/>
              </a:rPr>
              <a:t> </a:t>
            </a:r>
            <a:r>
              <a:rPr lang="en-US" sz="3600" b="1" dirty="0" err="1">
                <a:latin typeface="Candara" panose="020E0502030303020204" pitchFamily="34" charset="0"/>
              </a:rPr>
              <a:t>Purushoth</a:t>
            </a:r>
            <a:r>
              <a:rPr lang="en-US" sz="3600" b="1" dirty="0">
                <a:latin typeface="Candara" panose="020E0502030303020204" pitchFamily="34" charset="0"/>
              </a:rPr>
              <a:t> </a:t>
            </a:r>
            <a:r>
              <a:rPr lang="en-US" sz="3600" b="1" dirty="0" err="1">
                <a:latin typeface="Candara" panose="020E0502030303020204" pitchFamily="34" charset="0"/>
              </a:rPr>
              <a:t>Prabu</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rotWithShape="1">
          <a:blip r:embed="rId3"/>
          <a:srcRect l="1257" t="4281"/>
          <a:stretch/>
        </p:blipFill>
        <p:spPr>
          <a:xfrm>
            <a:off x="2604654" y="3117273"/>
            <a:ext cx="7072745" cy="1850808"/>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953491"/>
            <a:ext cx="11682114" cy="4795038"/>
          </a:xfrm>
        </p:spPr>
        <p:txBody>
          <a:bodyPr>
            <a:normAutofit/>
          </a:bodyPr>
          <a:lstStyle/>
          <a:p>
            <a:pPr marL="0" indent="0" algn="just">
              <a:buNone/>
            </a:pPr>
            <a:r>
              <a:rPr lang="en-US" dirty="0"/>
              <a:t>Finally, our present investigation showed that HACN posses facilitatory effects that increase state of sexual desire during sexual interaction with female rats. The aphrodisiac effects of HACN may be due to phytochemical constituents such as steroids, flavonoids, alkaloids, proteins through central and mechanism pathway.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6255" y="1825624"/>
            <a:ext cx="11845635" cy="4729721"/>
          </a:xfrm>
        </p:spPr>
        <p:txBody>
          <a:bodyPr>
            <a:normAutofit/>
          </a:bodyPr>
          <a:lstStyle/>
          <a:p>
            <a:pPr algn="just"/>
            <a:r>
              <a:rPr lang="en-US" b="1" u="sng" dirty="0" smtClean="0"/>
              <a:t>Objective:</a:t>
            </a:r>
            <a:r>
              <a:rPr lang="en-US" b="1" dirty="0" smtClean="0"/>
              <a:t> </a:t>
            </a:r>
            <a:r>
              <a:rPr lang="en-US" dirty="0" smtClean="0"/>
              <a:t>In </a:t>
            </a:r>
            <a:r>
              <a:rPr lang="en-US" dirty="0"/>
              <a:t>the present study, we examined the effect of hydroalcoholic extract of apical bud of </a:t>
            </a:r>
            <a:r>
              <a:rPr lang="en-US" i="1" dirty="0" err="1"/>
              <a:t>cocos</a:t>
            </a:r>
            <a:r>
              <a:rPr lang="en-US" i="1" dirty="0"/>
              <a:t> nucifera </a:t>
            </a:r>
            <a:r>
              <a:rPr lang="en-US" dirty="0"/>
              <a:t>(HACN) in ceric sulphate induced infertility in male rats. </a:t>
            </a:r>
            <a:endParaRPr lang="en-US" dirty="0" smtClean="0"/>
          </a:p>
          <a:p>
            <a:pPr algn="just"/>
            <a:r>
              <a:rPr lang="en-US" b="1" u="sng" dirty="0"/>
              <a:t>Methods:</a:t>
            </a:r>
            <a:r>
              <a:rPr lang="en-US" dirty="0"/>
              <a:t> </a:t>
            </a:r>
            <a:r>
              <a:rPr lang="en-US" dirty="0" smtClean="0"/>
              <a:t> </a:t>
            </a:r>
            <a:r>
              <a:rPr lang="en-US" dirty="0"/>
              <a:t>Rats weighing 180 to 200 </a:t>
            </a:r>
            <a:r>
              <a:rPr lang="en-US" dirty="0" err="1"/>
              <a:t>gm</a:t>
            </a:r>
            <a:r>
              <a:rPr lang="en-US" dirty="0"/>
              <a:t> were randomized into 4 groups of 6 animals each that included saline treated rats (normal) were orally administered once daily with 0.5ml of distilled water, Ceric sulphate treated (1 mm/100 gm., </a:t>
            </a:r>
            <a:r>
              <a:rPr lang="en-US" dirty="0" err="1"/>
              <a:t>s.c.</a:t>
            </a:r>
            <a:r>
              <a:rPr lang="en-US" dirty="0"/>
              <a:t>) and HACN treated (200 and 400 mg/kg., p.o.). Ceric sulphate was given to the rats for 7 days for all the groups except saline treated rats then followed by administration of </a:t>
            </a:r>
            <a:r>
              <a:rPr lang="en-US" dirty="0" smtClean="0"/>
              <a:t>the </a:t>
            </a:r>
            <a:r>
              <a:rPr lang="en-US" dirty="0"/>
              <a:t>HACN extract for 21 days.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18655" y="2055814"/>
            <a:ext cx="11596254" cy="4455821"/>
          </a:xfrm>
        </p:spPr>
        <p:txBody>
          <a:bodyPr>
            <a:normAutofit/>
          </a:bodyPr>
          <a:lstStyle/>
          <a:p>
            <a:pPr algn="just"/>
            <a:r>
              <a:rPr lang="en-US" u="sng" dirty="0" smtClean="0"/>
              <a:t> </a:t>
            </a:r>
            <a:r>
              <a:rPr lang="en-US" b="1" u="sng" dirty="0"/>
              <a:t>Parameters Evaluated:</a:t>
            </a:r>
            <a:r>
              <a:rPr lang="en-US" b="1" dirty="0"/>
              <a:t> </a:t>
            </a:r>
            <a:r>
              <a:rPr lang="en-US" dirty="0"/>
              <a:t>Sexual behavioural parameters including mount and intromission frequency (MF and IF) and mount, intromission and ejaculation latency (ML, IL, EL) as well as post ejaculatory interval (PEI) and body weight (BW) were recorded in male rats one hour after injection of extract by mating with a receptive female (1:1). Biochemical evaluation such as serum and cauda epididymidal testosterone and dihydrotestosterone (DHT) and histopathological analysis of testis were also assessed.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18655" y="2055814"/>
            <a:ext cx="11596254" cy="4455821"/>
          </a:xfrm>
        </p:spPr>
        <p:txBody>
          <a:bodyPr>
            <a:normAutofit/>
          </a:bodyPr>
          <a:lstStyle/>
          <a:p>
            <a:pPr algn="just"/>
            <a:r>
              <a:rPr lang="en-US" b="1" u="sng" dirty="0"/>
              <a:t>Results:</a:t>
            </a:r>
            <a:r>
              <a:rPr lang="en-US" dirty="0"/>
              <a:t> </a:t>
            </a:r>
            <a:r>
              <a:rPr lang="en-US" dirty="0" smtClean="0"/>
              <a:t>Ceric </a:t>
            </a:r>
            <a:r>
              <a:rPr lang="en-US" dirty="0"/>
              <a:t>sulphate treated rats significantly decreased sexual behaviour and also reduced the serum and cauda epidymidal tissue testosterone and DHT when compared to control rats. All these changes were significantly attenuated by ceric sulphate rats (with HACN extract). Ceric sulphate was found to be inducing sterility in male rats which has been confirmed after analyzing all the parameters of the study  </a:t>
            </a:r>
            <a:endParaRPr lang="en-US" dirty="0" smtClean="0"/>
          </a:p>
          <a:p>
            <a:pPr algn="just"/>
            <a:r>
              <a:rPr lang="en-US" b="1" u="sng" dirty="0"/>
              <a:t>Conclusion:</a:t>
            </a:r>
            <a:r>
              <a:rPr lang="en-US" dirty="0"/>
              <a:t> </a:t>
            </a:r>
            <a:r>
              <a:rPr lang="en-US" dirty="0" smtClean="0"/>
              <a:t>From </a:t>
            </a:r>
            <a:r>
              <a:rPr lang="en-US" dirty="0"/>
              <a:t>the results it may be concluded that hydroalcoholic extract of </a:t>
            </a:r>
            <a:r>
              <a:rPr lang="en-US" i="1" dirty="0" err="1"/>
              <a:t>cocos</a:t>
            </a:r>
            <a:r>
              <a:rPr lang="en-US" i="1" dirty="0"/>
              <a:t> nucifera </a:t>
            </a:r>
            <a:r>
              <a:rPr lang="en-US" dirty="0"/>
              <a:t>may be used as a good aphrodisiac activity which can promote the fertility rate.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245918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smtClean="0"/>
              <a:t> </a:t>
            </a:r>
            <a:r>
              <a:rPr lang="en-US" dirty="0"/>
              <a:t>Aphrodisiac, </a:t>
            </a:r>
            <a:endParaRPr lang="en-US" dirty="0" smtClean="0"/>
          </a:p>
          <a:p>
            <a:r>
              <a:rPr lang="en-US" dirty="0" smtClean="0"/>
              <a:t>Ceric </a:t>
            </a:r>
            <a:r>
              <a:rPr lang="en-US" dirty="0"/>
              <a:t>sulphate, </a:t>
            </a:r>
            <a:endParaRPr lang="en-US" dirty="0" smtClean="0"/>
          </a:p>
          <a:p>
            <a:r>
              <a:rPr lang="en-US" i="1" dirty="0" smtClean="0"/>
              <a:t>Cocos </a:t>
            </a:r>
            <a:r>
              <a:rPr lang="en-US" i="1" dirty="0"/>
              <a:t>nucifera</a:t>
            </a:r>
            <a:r>
              <a:rPr lang="en-US" dirty="0"/>
              <a:t>, </a:t>
            </a:r>
            <a:endParaRPr lang="en-US" dirty="0" smtClean="0"/>
          </a:p>
          <a:p>
            <a:r>
              <a:rPr lang="en-US" dirty="0" smtClean="0"/>
              <a:t>Infertility</a:t>
            </a:r>
            <a:r>
              <a:rPr lang="en-US" dirty="0"/>
              <a:t>, </a:t>
            </a:r>
            <a:endParaRPr lang="en-US" dirty="0" smtClean="0"/>
          </a:p>
          <a:p>
            <a:r>
              <a:rPr lang="en-US" dirty="0" smtClean="0"/>
              <a:t>Testosterone.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5959820"/>
            <a:ext cx="11745532" cy="369332"/>
          </a:xfrm>
          <a:prstGeom prst="rect">
            <a:avLst/>
          </a:prstGeom>
          <a:noFill/>
        </p:spPr>
        <p:txBody>
          <a:bodyPr wrap="square" rtlCol="0">
            <a:spAutoFit/>
          </a:bodyPr>
          <a:lstStyle/>
          <a:p>
            <a:pPr algn="ctr"/>
            <a:r>
              <a:rPr lang="en-US" b="1" dirty="0">
                <a:solidFill>
                  <a:srgbClr val="C00000"/>
                </a:solidFill>
              </a:rPr>
              <a:t>Figure 1: Effect of HACN on Body weight</a:t>
            </a:r>
            <a:endParaRPr lang="en-US" dirty="0">
              <a:solidFill>
                <a:srgbClr val="C00000"/>
              </a:solidFill>
            </a:endParaRPr>
          </a:p>
        </p:txBody>
      </p:sp>
      <p:pic>
        <p:nvPicPr>
          <p:cNvPr id="8" name="Content Placeholder 7"/>
          <p:cNvPicPr>
            <a:picLocks noGrp="1" noChangeAspect="1"/>
          </p:cNvPicPr>
          <p:nvPr>
            <p:ph idx="1"/>
          </p:nvPr>
        </p:nvPicPr>
        <p:blipFill rotWithShape="1">
          <a:blip r:embed="rId3"/>
          <a:srcRect l="2688"/>
          <a:stretch/>
        </p:blipFill>
        <p:spPr>
          <a:xfrm>
            <a:off x="4419600" y="2834481"/>
            <a:ext cx="3448050" cy="2333625"/>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5959820"/>
            <a:ext cx="11745532" cy="369332"/>
          </a:xfrm>
          <a:prstGeom prst="rect">
            <a:avLst/>
          </a:prstGeom>
          <a:noFill/>
        </p:spPr>
        <p:txBody>
          <a:bodyPr wrap="square" rtlCol="0">
            <a:spAutoFit/>
          </a:bodyPr>
          <a:lstStyle/>
          <a:p>
            <a:pPr algn="ctr"/>
            <a:r>
              <a:rPr lang="en-US" b="1" dirty="0">
                <a:solidFill>
                  <a:srgbClr val="C00000"/>
                </a:solidFill>
              </a:rPr>
              <a:t>Figure 2 a,b: Effects of HACN treatment on serum testrosterone and DHTconcentrations</a:t>
            </a:r>
            <a:endParaRPr lang="en-US" dirty="0">
              <a:solidFill>
                <a:srgbClr val="C00000"/>
              </a:solidFill>
            </a:endParaRPr>
          </a:p>
        </p:txBody>
      </p:sp>
      <p:pic>
        <p:nvPicPr>
          <p:cNvPr id="3" name="Content Placeholder 2"/>
          <p:cNvPicPr>
            <a:picLocks noGrp="1" noChangeAspect="1"/>
          </p:cNvPicPr>
          <p:nvPr>
            <p:ph idx="1"/>
          </p:nvPr>
        </p:nvPicPr>
        <p:blipFill rotWithShape="1">
          <a:blip r:embed="rId3"/>
          <a:srcRect l="5822" t="7496"/>
          <a:stretch/>
        </p:blipFill>
        <p:spPr>
          <a:xfrm>
            <a:off x="3158835" y="2964872"/>
            <a:ext cx="6261389" cy="2255621"/>
          </a:xfrm>
          <a:prstGeom prst="rect">
            <a:avLst/>
          </a:prstGeom>
        </p:spPr>
      </p:pic>
    </p:spTree>
    <p:extLst>
      <p:ext uri="{BB962C8B-B14F-4D97-AF65-F5344CB8AC3E}">
        <p14:creationId xmlns:p14="http://schemas.microsoft.com/office/powerpoint/2010/main" val="40806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5959820"/>
            <a:ext cx="11745532" cy="369332"/>
          </a:xfrm>
          <a:prstGeom prst="rect">
            <a:avLst/>
          </a:prstGeom>
          <a:noFill/>
        </p:spPr>
        <p:txBody>
          <a:bodyPr wrap="square" rtlCol="0">
            <a:spAutoFit/>
          </a:bodyPr>
          <a:lstStyle/>
          <a:p>
            <a:pPr algn="ctr"/>
            <a:r>
              <a:rPr lang="en-US" b="1" dirty="0">
                <a:solidFill>
                  <a:srgbClr val="C00000"/>
                </a:solidFill>
              </a:rPr>
              <a:t>Figure 3 a,b: Effects of HACN treatment on </a:t>
            </a:r>
            <a:r>
              <a:rPr lang="en-US" b="1" dirty="0" smtClean="0">
                <a:solidFill>
                  <a:srgbClr val="C00000"/>
                </a:solidFill>
              </a:rPr>
              <a:t>the </a:t>
            </a:r>
            <a:r>
              <a:rPr lang="en-US" b="1" dirty="0">
                <a:solidFill>
                  <a:srgbClr val="C00000"/>
                </a:solidFill>
              </a:rPr>
              <a:t>canda epididymal testrosterone and DHTconcentrations</a:t>
            </a:r>
            <a:endParaRPr lang="en-US" dirty="0">
              <a:solidFill>
                <a:srgbClr val="C00000"/>
              </a:solidFill>
            </a:endParaRPr>
          </a:p>
        </p:txBody>
      </p:sp>
      <p:pic>
        <p:nvPicPr>
          <p:cNvPr id="4" name="Content Placeholder 3"/>
          <p:cNvPicPr>
            <a:picLocks noGrp="1" noChangeAspect="1"/>
          </p:cNvPicPr>
          <p:nvPr>
            <p:ph idx="1"/>
          </p:nvPr>
        </p:nvPicPr>
        <p:blipFill rotWithShape="1">
          <a:blip r:embed="rId3"/>
          <a:srcRect l="1150" t="1783"/>
          <a:stretch/>
        </p:blipFill>
        <p:spPr>
          <a:xfrm>
            <a:off x="3006436" y="2687781"/>
            <a:ext cx="6251864" cy="2675587"/>
          </a:xfrm>
          <a:prstGeom prst="rect">
            <a:avLst/>
          </a:prstGeom>
        </p:spPr>
      </p:pic>
    </p:spTree>
    <p:extLst>
      <p:ext uri="{BB962C8B-B14F-4D97-AF65-F5344CB8AC3E}">
        <p14:creationId xmlns:p14="http://schemas.microsoft.com/office/powerpoint/2010/main" val="66616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sp>
        <p:nvSpPr>
          <p:cNvPr id="6" name="TextBox 5"/>
          <p:cNvSpPr txBox="1"/>
          <p:nvPr/>
        </p:nvSpPr>
        <p:spPr>
          <a:xfrm>
            <a:off x="321972" y="5959820"/>
            <a:ext cx="11745532" cy="369332"/>
          </a:xfrm>
          <a:prstGeom prst="rect">
            <a:avLst/>
          </a:prstGeom>
          <a:noFill/>
        </p:spPr>
        <p:txBody>
          <a:bodyPr wrap="square" rtlCol="0">
            <a:spAutoFit/>
          </a:bodyPr>
          <a:lstStyle/>
          <a:p>
            <a:pPr algn="ctr"/>
            <a:r>
              <a:rPr lang="en-US" b="1" dirty="0">
                <a:solidFill>
                  <a:srgbClr val="C00000"/>
                </a:solidFill>
              </a:rPr>
              <a:t>Figure 4: Effects of HACN on histomorphometry on testis</a:t>
            </a:r>
          </a:p>
        </p:txBody>
      </p:sp>
      <p:pic>
        <p:nvPicPr>
          <p:cNvPr id="9" name="Content Placeholder 8"/>
          <p:cNvPicPr>
            <a:picLocks noGrp="1" noChangeAspect="1"/>
          </p:cNvPicPr>
          <p:nvPr>
            <p:ph idx="1"/>
          </p:nvPr>
        </p:nvPicPr>
        <p:blipFill>
          <a:blip r:embed="rId3"/>
          <a:stretch>
            <a:fillRect/>
          </a:stretch>
        </p:blipFill>
        <p:spPr>
          <a:xfrm>
            <a:off x="3748087" y="2324894"/>
            <a:ext cx="4695825" cy="3352800"/>
          </a:xfrm>
          <a:prstGeom prst="rect">
            <a:avLst/>
          </a:prstGeom>
        </p:spPr>
      </p:pic>
    </p:spTree>
    <p:extLst>
      <p:ext uri="{BB962C8B-B14F-4D97-AF65-F5344CB8AC3E}">
        <p14:creationId xmlns:p14="http://schemas.microsoft.com/office/powerpoint/2010/main" val="2714738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267</Words>
  <Application>Microsoft Office PowerPoint</Application>
  <PresentationFormat>Widescreen</PresentationFormat>
  <Paragraphs>18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Candara</vt:lpstr>
      <vt:lpstr>Office Theme</vt:lpstr>
      <vt:lpstr>Aphrodisiac Activity of Cocos nucifera Attentuates Ceric Sulphate Induced Infertility in Male Rats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12</cp:revision>
  <dcterms:created xsi:type="dcterms:W3CDTF">2019-03-11T09:12:10Z</dcterms:created>
  <dcterms:modified xsi:type="dcterms:W3CDTF">2019-03-18T08:57:28Z</dcterms:modified>
</cp:coreProperties>
</file>