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4" r:id="rId7"/>
    <p:sldId id="265" r:id="rId8"/>
    <p:sldId id="266" r:id="rId9"/>
    <p:sldId id="267"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dirty="0">
                <a:latin typeface="Aharoni" panose="02010803020104030203" pitchFamily="2" charset="-79"/>
                <a:cs typeface="Aharoni" panose="02010803020104030203" pitchFamily="2" charset="-79"/>
              </a:rPr>
              <a:t>Gut Microbiota And Its Role In Drug Metabolism Of Common Drugs - A Short Review</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4821381"/>
            <a:ext cx="9302839" cy="1363697"/>
          </a:xfrm>
        </p:spPr>
        <p:txBody>
          <a:bodyPr>
            <a:normAutofit/>
          </a:bodyPr>
          <a:lstStyle/>
          <a:p>
            <a:r>
              <a:rPr lang="en-US" sz="3600" b="1" dirty="0">
                <a:latin typeface="Candara" panose="020E0502030303020204" pitchFamily="34" charset="0"/>
              </a:rPr>
              <a:t>Rohitash Jamwal, Sumanta Kumar Goswami</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2272145"/>
            <a:ext cx="11695968" cy="4031673"/>
          </a:xfrm>
        </p:spPr>
        <p:txBody>
          <a:bodyPr>
            <a:normAutofit/>
          </a:bodyPr>
          <a:lstStyle/>
          <a:p>
            <a:pPr marL="0" indent="0" algn="just">
              <a:buNone/>
            </a:pPr>
            <a:r>
              <a:rPr lang="en-US" dirty="0"/>
              <a:t>An understanding of the implications of microbial metabolism is expected to increase with time as more and more drugs are being identified as substrates for gut </a:t>
            </a:r>
            <a:r>
              <a:rPr lang="en-US" i="1" dirty="0"/>
              <a:t>Microflora</a:t>
            </a:r>
            <a:r>
              <a:rPr lang="en-US" dirty="0"/>
              <a:t>. As discussed in this short review, a large number of drugs already in the market are substrates for microbial metabolism, and this highlights the importance of including microbial metabolism of the drug during the development phase</a:t>
            </a:r>
            <a:r>
              <a:rPr lang="en-US" dirty="0" smtClean="0"/>
              <a:t>.</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fontScale="92500"/>
          </a:bodyPr>
          <a:lstStyle/>
          <a:p>
            <a:pPr algn="just"/>
            <a:r>
              <a:rPr lang="en-US" dirty="0"/>
              <a:t>Our gut is home to over a trillion of microbes existing in a symbiotic relationship with its host organ. The enzymes synthesized by gut </a:t>
            </a:r>
            <a:r>
              <a:rPr lang="en-US" i="1" dirty="0"/>
              <a:t>Microflora</a:t>
            </a:r>
            <a:r>
              <a:rPr lang="en-US" dirty="0"/>
              <a:t> have been long known to influence our health, but their role in the metabolism of drugs has not been studied to that extent. Similar to drug metabolizing enzymes in liver and intestine, gut </a:t>
            </a:r>
            <a:r>
              <a:rPr lang="en-US" i="1" dirty="0"/>
              <a:t>Microbiota</a:t>
            </a:r>
            <a:r>
              <a:rPr lang="en-US" dirty="0"/>
              <a:t> can modulate the metabolism of drugs in a number of ways including but not limited to hydrolysis, reduction, or degradation of a drug molecule. The role of liver and intestine has been extensively studied during early drug discovery for its influence on drug metabolism but very less emphasis is given to metabolism of drugs by gut </a:t>
            </a:r>
            <a:r>
              <a:rPr lang="en-US" i="1" dirty="0"/>
              <a:t>Microbiota</a:t>
            </a:r>
            <a:r>
              <a:rPr lang="en-US" dirty="0"/>
              <a:t>. This review paper discusses the role of gut </a:t>
            </a:r>
            <a:r>
              <a:rPr lang="en-US" i="1" dirty="0"/>
              <a:t>Microflora</a:t>
            </a:r>
            <a:r>
              <a:rPr lang="en-US" dirty="0"/>
              <a:t> and its role to alter drug metabolism and advocate the inclusion of microbial metabolism screening during drug development.</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Digoxin, </a:t>
            </a:r>
            <a:endParaRPr lang="en-US" dirty="0" smtClean="0"/>
          </a:p>
          <a:p>
            <a:r>
              <a:rPr lang="en-US" dirty="0" smtClean="0"/>
              <a:t>Drug </a:t>
            </a:r>
            <a:r>
              <a:rPr lang="en-US" dirty="0"/>
              <a:t>Metabolism, </a:t>
            </a:r>
            <a:endParaRPr lang="en-US" dirty="0" smtClean="0"/>
          </a:p>
          <a:p>
            <a:r>
              <a:rPr lang="en-US" dirty="0" smtClean="0"/>
              <a:t>Gut </a:t>
            </a:r>
            <a:r>
              <a:rPr lang="en-US" i="1" dirty="0"/>
              <a:t>Microbiota</a:t>
            </a:r>
            <a:r>
              <a:rPr lang="en-US" dirty="0"/>
              <a:t>, </a:t>
            </a:r>
            <a:endParaRPr lang="en-US" dirty="0" smtClean="0"/>
          </a:p>
          <a:p>
            <a:r>
              <a:rPr lang="en-US" dirty="0" smtClean="0"/>
              <a:t>Phenacetin</a:t>
            </a:r>
            <a:r>
              <a:rPr lang="en-US" dirty="0"/>
              <a:t>, </a:t>
            </a:r>
            <a:endParaRPr lang="en-US" dirty="0" smtClean="0"/>
          </a:p>
          <a:p>
            <a:r>
              <a:rPr lang="en-US" dirty="0" smtClean="0"/>
              <a:t>Sorivudine</a:t>
            </a:r>
            <a:r>
              <a:rPr lang="en-US"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4134" t="4212"/>
          <a:stretch/>
        </p:blipFill>
        <p:spPr>
          <a:xfrm>
            <a:off x="3948545" y="2008909"/>
            <a:ext cx="4488474" cy="4168054"/>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6029287"/>
            <a:ext cx="11689919" cy="923330"/>
          </a:xfrm>
          <a:prstGeom prst="rect">
            <a:avLst/>
          </a:prstGeom>
          <a:noFill/>
        </p:spPr>
        <p:txBody>
          <a:bodyPr wrap="square" rtlCol="0">
            <a:spAutoFit/>
          </a:bodyPr>
          <a:lstStyle/>
          <a:p>
            <a:pPr algn="ctr"/>
            <a:r>
              <a:rPr lang="en-US" b="1" dirty="0">
                <a:solidFill>
                  <a:srgbClr val="C00000"/>
                </a:solidFill>
              </a:rPr>
              <a:t>Figure 1: </a:t>
            </a:r>
            <a:r>
              <a:rPr lang="en-US" b="1" dirty="0">
                <a:solidFill>
                  <a:srgbClr val="C00000"/>
                </a:solidFill>
              </a:rPr>
              <a:t>Key microbial metabolism reactions of drugs and major drugs which are undergo microbial metabolism in the GI tract</a:t>
            </a:r>
          </a:p>
          <a:p>
            <a:pPr algn="ctr"/>
            <a:endParaRPr lang="en-US" dirty="0">
              <a:solidFill>
                <a:srgbClr val="C00000"/>
              </a:solidFill>
            </a:endParaRPr>
          </a:p>
        </p:txBody>
      </p:sp>
      <p:pic>
        <p:nvPicPr>
          <p:cNvPr id="4" name="Content Placeholder 3"/>
          <p:cNvPicPr>
            <a:picLocks noGrp="1" noChangeAspect="1"/>
          </p:cNvPicPr>
          <p:nvPr>
            <p:ph idx="1"/>
          </p:nvPr>
        </p:nvPicPr>
        <p:blipFill rotWithShape="1">
          <a:blip r:embed="rId3"/>
          <a:srcRect l="4027" t="10773"/>
          <a:stretch/>
        </p:blipFill>
        <p:spPr>
          <a:xfrm>
            <a:off x="2537639" y="2071386"/>
            <a:ext cx="6883544" cy="3586524"/>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6029287"/>
            <a:ext cx="11689919" cy="369332"/>
          </a:xfrm>
          <a:prstGeom prst="rect">
            <a:avLst/>
          </a:prstGeom>
          <a:noFill/>
        </p:spPr>
        <p:txBody>
          <a:bodyPr wrap="square" rtlCol="0">
            <a:spAutoFit/>
          </a:bodyPr>
          <a:lstStyle/>
          <a:p>
            <a:pPr algn="ctr"/>
            <a:r>
              <a:rPr lang="en-US" b="1" dirty="0">
                <a:solidFill>
                  <a:srgbClr val="C00000"/>
                </a:solidFill>
              </a:rPr>
              <a:t>Figure 2: Hydrolysis of Sorivudine to BVU by gut </a:t>
            </a:r>
            <a:r>
              <a:rPr lang="en-US" b="1" i="1" dirty="0">
                <a:solidFill>
                  <a:srgbClr val="C00000"/>
                </a:solidFill>
              </a:rPr>
              <a:t>Microflora</a:t>
            </a:r>
            <a:endParaRPr lang="en-US" i="1" dirty="0">
              <a:solidFill>
                <a:srgbClr val="C00000"/>
              </a:solidFill>
            </a:endParaRPr>
          </a:p>
        </p:txBody>
      </p:sp>
      <p:pic>
        <p:nvPicPr>
          <p:cNvPr id="3" name="Content Placeholder 2"/>
          <p:cNvPicPr>
            <a:picLocks noGrp="1" noChangeAspect="1"/>
          </p:cNvPicPr>
          <p:nvPr>
            <p:ph idx="1"/>
          </p:nvPr>
        </p:nvPicPr>
        <p:blipFill rotWithShape="1">
          <a:blip r:embed="rId3"/>
          <a:srcRect l="6243" t="4212"/>
          <a:stretch/>
        </p:blipFill>
        <p:spPr>
          <a:xfrm>
            <a:off x="4146815" y="2105891"/>
            <a:ext cx="3859156" cy="3560618"/>
          </a:xfrm>
          <a:prstGeom prst="rect">
            <a:avLst/>
          </a:prstGeom>
        </p:spPr>
      </p:pic>
    </p:spTree>
    <p:extLst>
      <p:ext uri="{BB962C8B-B14F-4D97-AF65-F5344CB8AC3E}">
        <p14:creationId xmlns:p14="http://schemas.microsoft.com/office/powerpoint/2010/main" val="987608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6029287"/>
            <a:ext cx="11689919" cy="369332"/>
          </a:xfrm>
          <a:prstGeom prst="rect">
            <a:avLst/>
          </a:prstGeom>
          <a:noFill/>
        </p:spPr>
        <p:txBody>
          <a:bodyPr wrap="square" rtlCol="0">
            <a:spAutoFit/>
          </a:bodyPr>
          <a:lstStyle/>
          <a:p>
            <a:pPr algn="ctr"/>
            <a:r>
              <a:rPr lang="en-US" b="1" dirty="0">
                <a:solidFill>
                  <a:srgbClr val="C00000"/>
                </a:solidFill>
              </a:rPr>
              <a:t>Figure 3: Deconjugation of SN-38 glucuronide to parent drug by microbial metabolism</a:t>
            </a:r>
            <a:endParaRPr lang="en-US" dirty="0">
              <a:solidFill>
                <a:srgbClr val="C00000"/>
              </a:solidFill>
            </a:endParaRPr>
          </a:p>
        </p:txBody>
      </p:sp>
      <p:pic>
        <p:nvPicPr>
          <p:cNvPr id="3" name="Content Placeholder 2"/>
          <p:cNvPicPr>
            <a:picLocks noGrp="1" noChangeAspect="1"/>
          </p:cNvPicPr>
          <p:nvPr>
            <p:ph idx="1"/>
          </p:nvPr>
        </p:nvPicPr>
        <p:blipFill rotWithShape="1">
          <a:blip r:embed="rId3"/>
          <a:srcRect l="6549" t="6826" b="8117"/>
          <a:stretch/>
        </p:blipFill>
        <p:spPr>
          <a:xfrm>
            <a:off x="3380868" y="2215958"/>
            <a:ext cx="5572125" cy="3297381"/>
          </a:xfrm>
          <a:prstGeom prst="rect">
            <a:avLst/>
          </a:prstGeom>
        </p:spPr>
      </p:pic>
    </p:spTree>
    <p:extLst>
      <p:ext uri="{BB962C8B-B14F-4D97-AF65-F5344CB8AC3E}">
        <p14:creationId xmlns:p14="http://schemas.microsoft.com/office/powerpoint/2010/main" val="2128274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6029287"/>
            <a:ext cx="11689919" cy="369332"/>
          </a:xfrm>
          <a:prstGeom prst="rect">
            <a:avLst/>
          </a:prstGeom>
          <a:noFill/>
        </p:spPr>
        <p:txBody>
          <a:bodyPr wrap="square" rtlCol="0">
            <a:spAutoFit/>
          </a:bodyPr>
          <a:lstStyle/>
          <a:p>
            <a:pPr algn="ctr"/>
            <a:r>
              <a:rPr lang="en-US" b="1" dirty="0">
                <a:solidFill>
                  <a:srgbClr val="C00000"/>
                </a:solidFill>
              </a:rPr>
              <a:t>Figure 4: Dehydroxylation of L-DOPA to m-Tyramine and/or m-Hydroxyphenylacetic acid by microbes in the gut</a:t>
            </a:r>
            <a:endParaRPr lang="en-US" dirty="0">
              <a:solidFill>
                <a:srgbClr val="C00000"/>
              </a:solidFill>
            </a:endParaRPr>
          </a:p>
        </p:txBody>
      </p:sp>
      <p:pic>
        <p:nvPicPr>
          <p:cNvPr id="3" name="Content Placeholder 2"/>
          <p:cNvPicPr>
            <a:picLocks noGrp="1" noChangeAspect="1"/>
          </p:cNvPicPr>
          <p:nvPr>
            <p:ph idx="1"/>
          </p:nvPr>
        </p:nvPicPr>
        <p:blipFill rotWithShape="1">
          <a:blip r:embed="rId3"/>
          <a:srcRect l="614" t="1595"/>
          <a:stretch/>
        </p:blipFill>
        <p:spPr>
          <a:xfrm>
            <a:off x="3311236" y="2382982"/>
            <a:ext cx="5604164" cy="3289949"/>
          </a:xfrm>
          <a:prstGeom prst="rect">
            <a:avLst/>
          </a:prstGeom>
        </p:spPr>
      </p:pic>
    </p:spTree>
    <p:extLst>
      <p:ext uri="{BB962C8B-B14F-4D97-AF65-F5344CB8AC3E}">
        <p14:creationId xmlns:p14="http://schemas.microsoft.com/office/powerpoint/2010/main" val="3088646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6029287"/>
            <a:ext cx="11689919" cy="369332"/>
          </a:xfrm>
          <a:prstGeom prst="rect">
            <a:avLst/>
          </a:prstGeom>
          <a:noFill/>
        </p:spPr>
        <p:txBody>
          <a:bodyPr wrap="square" rtlCol="0">
            <a:spAutoFit/>
          </a:bodyPr>
          <a:lstStyle/>
          <a:p>
            <a:pPr algn="ctr"/>
            <a:r>
              <a:rPr lang="en-US" b="1" dirty="0">
                <a:solidFill>
                  <a:srgbClr val="C00000"/>
                </a:solidFill>
              </a:rPr>
              <a:t>Figure 5: Deacetylation of Phenacetin to p-Phenetidine by gut microbes</a:t>
            </a:r>
            <a:endParaRPr lang="en-US" dirty="0">
              <a:solidFill>
                <a:srgbClr val="C00000"/>
              </a:solidFill>
            </a:endParaRPr>
          </a:p>
        </p:txBody>
      </p:sp>
      <p:pic>
        <p:nvPicPr>
          <p:cNvPr id="3" name="Content Placeholder 2"/>
          <p:cNvPicPr>
            <a:picLocks noGrp="1" noChangeAspect="1"/>
          </p:cNvPicPr>
          <p:nvPr>
            <p:ph idx="1"/>
          </p:nvPr>
        </p:nvPicPr>
        <p:blipFill rotWithShape="1">
          <a:blip r:embed="rId3"/>
          <a:srcRect l="619" t="2424" r="1"/>
          <a:stretch/>
        </p:blipFill>
        <p:spPr>
          <a:xfrm>
            <a:off x="3297382" y="2410691"/>
            <a:ext cx="5632305" cy="3262240"/>
          </a:xfrm>
          <a:prstGeom prst="rect">
            <a:avLst/>
          </a:prstGeom>
        </p:spPr>
      </p:pic>
    </p:spTree>
    <p:extLst>
      <p:ext uri="{BB962C8B-B14F-4D97-AF65-F5344CB8AC3E}">
        <p14:creationId xmlns:p14="http://schemas.microsoft.com/office/powerpoint/2010/main" val="3544200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325</Words>
  <Application>Microsoft Office PowerPoint</Application>
  <PresentationFormat>Widescreen</PresentationFormat>
  <Paragraphs>15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Calibri</vt:lpstr>
      <vt:lpstr>Calibri Light</vt:lpstr>
      <vt:lpstr>Candara</vt:lpstr>
      <vt:lpstr>Office Theme</vt:lpstr>
      <vt:lpstr>Gut Microbiota And Its Role In Drug Metabolism Of Common Drugs - A Short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7</cp:revision>
  <dcterms:created xsi:type="dcterms:W3CDTF">2019-03-11T09:12:10Z</dcterms:created>
  <dcterms:modified xsi:type="dcterms:W3CDTF">2019-03-18T04:53:23Z</dcterms:modified>
</cp:coreProperties>
</file>