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84218"/>
            <a:ext cx="12192000" cy="2632364"/>
          </a:xfrm>
        </p:spPr>
        <p:txBody>
          <a:bodyPr>
            <a:noAutofit/>
          </a:bodyPr>
          <a:lstStyle/>
          <a:p>
            <a:r>
              <a:rPr lang="en-US" sz="4800" dirty="0">
                <a:latin typeface="Aharoni" panose="02010803020104030203" pitchFamily="2" charset="-79"/>
                <a:cs typeface="Aharoni" panose="02010803020104030203" pitchFamily="2" charset="-79"/>
              </a:rPr>
              <a:t>Antihypergluco-lipidemic and Antioxidant activities in Aqueous methanol Extract of Some Vegetables Peel: An </a:t>
            </a:r>
            <a:r>
              <a:rPr lang="en-US" sz="4800" i="1" dirty="0">
                <a:latin typeface="Aharoni" panose="02010803020104030203" pitchFamily="2" charset="-79"/>
                <a:cs typeface="Aharoni" panose="02010803020104030203" pitchFamily="2" charset="-79"/>
              </a:rPr>
              <a:t>in vitro </a:t>
            </a:r>
            <a:r>
              <a:rPr lang="en-US" sz="4800" dirty="0">
                <a:latin typeface="Aharoni" panose="02010803020104030203" pitchFamily="2" charset="-79"/>
                <a:cs typeface="Aharoni" panose="02010803020104030203" pitchFamily="2" charset="-79"/>
              </a:rPr>
              <a:t>Analysis </a:t>
            </a:r>
            <a:endParaRPr lang="en-US" sz="48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554183" y="4904509"/>
            <a:ext cx="10757760" cy="1759526"/>
          </a:xfrm>
        </p:spPr>
        <p:txBody>
          <a:bodyPr>
            <a:normAutofit/>
          </a:bodyPr>
          <a:lstStyle/>
          <a:p>
            <a:r>
              <a:rPr lang="en-US" sz="3600" b="1" dirty="0">
                <a:latin typeface="Candara" panose="020E0502030303020204" pitchFamily="34" charset="0"/>
              </a:rPr>
              <a:t>Srishti Shuklaa, Ambati Anushaa, Katta Archanaa, Dommati Anand Kumara, Amtul Zehraa,Yellu Narsimha Reddy, Ashok Kumar Tiwaria</a:t>
            </a:r>
          </a:p>
          <a:p>
            <a:endParaRPr lang="en-US" sz="3600" b="1" dirty="0" err="1">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fontScale="92500" lnSpcReduction="10000"/>
          </a:bodyPr>
          <a:lstStyle/>
          <a:p>
            <a:pPr algn="just"/>
            <a:r>
              <a:rPr lang="en-US" b="1" u="sng" dirty="0" smtClean="0"/>
              <a:t>Objective:</a:t>
            </a:r>
            <a:r>
              <a:rPr lang="en-US" dirty="0" smtClean="0"/>
              <a:t> </a:t>
            </a:r>
            <a:r>
              <a:rPr lang="en-US" sz="3000" dirty="0" smtClean="0"/>
              <a:t>To </a:t>
            </a:r>
            <a:r>
              <a:rPr lang="en-US" sz="3000" dirty="0"/>
              <a:t>examine phytochemical constituents, antihyperglycemic, antihyperlipidemic and free radical scavenging activities in 50% methanol extract of peels of </a:t>
            </a:r>
            <a:r>
              <a:rPr lang="en-US" sz="3000" i="1" dirty="0"/>
              <a:t>Cucumis melo </a:t>
            </a:r>
            <a:r>
              <a:rPr lang="en-US" sz="3000" dirty="0"/>
              <a:t>var. chito (CM), </a:t>
            </a:r>
            <a:r>
              <a:rPr lang="en-US" sz="3000" i="1" dirty="0"/>
              <a:t>Cucumis pubescens </a:t>
            </a:r>
            <a:r>
              <a:rPr lang="en-US" sz="3000" dirty="0"/>
              <a:t>(CP), </a:t>
            </a:r>
            <a:r>
              <a:rPr lang="en-US" sz="3000" i="1" dirty="0"/>
              <a:t>Lagenaria siceraria </a:t>
            </a:r>
            <a:r>
              <a:rPr lang="en-US" sz="3000" dirty="0"/>
              <a:t>(LS), </a:t>
            </a:r>
            <a:r>
              <a:rPr lang="en-US" sz="3000" i="1" dirty="0"/>
              <a:t>Luffa acutangula</a:t>
            </a:r>
            <a:r>
              <a:rPr lang="en-US" sz="3000" dirty="0"/>
              <a:t> (LA), and </a:t>
            </a:r>
            <a:r>
              <a:rPr lang="en-US" sz="3000" i="1" dirty="0"/>
              <a:t>Momordica charantia </a:t>
            </a:r>
            <a:r>
              <a:rPr lang="en-US" sz="3000" dirty="0"/>
              <a:t>(MC) applying </a:t>
            </a:r>
            <a:r>
              <a:rPr lang="en-US" sz="3000" i="1" dirty="0"/>
              <a:t>in vitro </a:t>
            </a:r>
            <a:r>
              <a:rPr lang="en-US" sz="3000" dirty="0"/>
              <a:t>methods</a:t>
            </a:r>
            <a:r>
              <a:rPr lang="en-US" sz="3000" dirty="0" smtClean="0"/>
              <a:t>.</a:t>
            </a:r>
            <a:endParaRPr lang="en-US" sz="3000" dirty="0" smtClean="0"/>
          </a:p>
          <a:p>
            <a:pPr algn="just"/>
            <a:r>
              <a:rPr lang="en-US" sz="3000" b="1" u="sng" dirty="0" smtClean="0"/>
              <a:t>Materials and Methods</a:t>
            </a:r>
            <a:r>
              <a:rPr lang="en-US" sz="3000" b="1" u="sng" dirty="0"/>
              <a:t>:</a:t>
            </a:r>
            <a:r>
              <a:rPr lang="en-US" sz="3000" dirty="0"/>
              <a:t> </a:t>
            </a:r>
            <a:r>
              <a:rPr lang="en-US" sz="3000" dirty="0"/>
              <a:t>Total polyphenol (gallic acid equivalent; GAE), flavonoid (rutin equivalent; RE) and anthocyanin (cyanidine-3-glucoside equivalent; CGE) content were estimated. The 2,2-diphenyl-1-picrylhydrazyl (DPPH); 2,2-azinobis(3-ethylbenzthiazoline6-sulphonic acid) (ABTS.+); nitric oxide (NO) scavenging; nitro blue tetrazolium (NBT) reduction; advanced glycation end-products (AGEs), intestinal </a:t>
            </a:r>
            <a:r>
              <a:rPr lang="el-GR" sz="3000" dirty="0"/>
              <a:t>α-</a:t>
            </a:r>
            <a:r>
              <a:rPr lang="en-US" sz="3000" dirty="0"/>
              <a:t>glucosidase, pancreatic lipase and liver Protein-tyrosine phosphatase 1</a:t>
            </a:r>
            <a:r>
              <a:rPr lang="el-GR" sz="3000" dirty="0"/>
              <a:t>β (</a:t>
            </a:r>
            <a:r>
              <a:rPr lang="en-US" sz="3000" dirty="0"/>
              <a:t>PTP 1</a:t>
            </a:r>
            <a:r>
              <a:rPr lang="el-GR" sz="3000" dirty="0"/>
              <a:t>β) </a:t>
            </a:r>
            <a:r>
              <a:rPr lang="en-US" sz="3000" dirty="0"/>
              <a:t>inhibitory activities were examined </a:t>
            </a:r>
            <a:r>
              <a:rPr lang="en-US" sz="3000" i="1" dirty="0"/>
              <a:t>in vitro</a:t>
            </a:r>
            <a:r>
              <a:rPr lang="en-US" dirty="0"/>
              <a:t>. </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u="sng" dirty="0"/>
              <a:t>Results:</a:t>
            </a:r>
            <a:r>
              <a:rPr lang="en-US" dirty="0"/>
              <a:t> </a:t>
            </a:r>
            <a:r>
              <a:rPr lang="en-US" dirty="0"/>
              <a:t>Peel of CM (1190 </a:t>
            </a:r>
            <a:r>
              <a:rPr lang="el-GR" dirty="0"/>
              <a:t>μ</a:t>
            </a:r>
            <a:r>
              <a:rPr lang="en-US" dirty="0" smtClean="0"/>
              <a:t>gGAE/g</a:t>
            </a:r>
            <a:r>
              <a:rPr lang="en-US" dirty="0"/>
              <a:t>) and MC (923 </a:t>
            </a:r>
            <a:r>
              <a:rPr lang="el-GR" dirty="0"/>
              <a:t>μ</a:t>
            </a:r>
            <a:r>
              <a:rPr lang="en-US" dirty="0"/>
              <a:t>gGAE/g) was rich in polyphenol and flavonoids (68.8, 145.1 </a:t>
            </a:r>
            <a:r>
              <a:rPr lang="el-GR" dirty="0"/>
              <a:t>μ</a:t>
            </a:r>
            <a:r>
              <a:rPr lang="en-US" dirty="0"/>
              <a:t>gRE/g respectively). Anthocyanin content was more in MC (167 mg CGE/100 g) than others. LS potently scavenged ABTS.+ (SC50, 99 </a:t>
            </a:r>
            <a:r>
              <a:rPr lang="el-GR" dirty="0"/>
              <a:t>μ</a:t>
            </a:r>
            <a:r>
              <a:rPr lang="en-US" dirty="0"/>
              <a:t>g) and DPPH (SC50 , 0.6 mg) radicals. Inhibition of </a:t>
            </a:r>
            <a:r>
              <a:rPr lang="en-US" dirty="0" smtClean="0"/>
              <a:t>vesperlysine like </a:t>
            </a:r>
            <a:r>
              <a:rPr lang="en-US" dirty="0"/>
              <a:t>AGEs (71.5%) was significant (</a:t>
            </a:r>
            <a:r>
              <a:rPr lang="en-US" dirty="0" smtClean="0"/>
              <a:t>p&lt;0</a:t>
            </a:r>
            <a:r>
              <a:rPr lang="en-US" dirty="0" smtClean="0"/>
              <a:t>.006) </a:t>
            </a:r>
            <a:r>
              <a:rPr lang="en-US" dirty="0"/>
              <a:t>than pentosidine-like AGEs (14.8%) by LA peel. Inhibition of pentosidine-like AGEs was significant (p&lt;0.009) by CM than CP peel. MC reduced (84.5 %) only vesperlysine-like AGEs. Intestinal α-glucosidase was inhibited (23.02 %) by MC peel only. Pancreatic lipase was inhibited by CM (74.5%) and CP (58.6 %) peels. The LS reduced PTP 1β (32.1 %) more potently than others. </a:t>
            </a:r>
            <a:r>
              <a:rPr lang="en-US" dirty="0"/>
              <a:t> </a:t>
            </a:r>
            <a:endParaRPr lang="en-US" dirty="0" smtClean="0"/>
          </a:p>
          <a:p>
            <a:pPr algn="just"/>
            <a:r>
              <a:rPr lang="en-US" b="1" u="sng" dirty="0"/>
              <a:t>Conclusion:</a:t>
            </a:r>
            <a:r>
              <a:rPr lang="en-US" dirty="0"/>
              <a:t> </a:t>
            </a:r>
            <a:r>
              <a:rPr lang="en-US" dirty="0"/>
              <a:t>Vegetable peels present variable degree of antioxidant, antihyperglycemic and antihyperlipidemic activities.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Advanced glycation end products, </a:t>
            </a:r>
            <a:endParaRPr lang="en-US" dirty="0" smtClean="0"/>
          </a:p>
          <a:p>
            <a:r>
              <a:rPr lang="en-US" dirty="0" smtClean="0"/>
              <a:t>Antioxidant</a:t>
            </a:r>
            <a:r>
              <a:rPr lang="en-US" dirty="0"/>
              <a:t>, </a:t>
            </a:r>
            <a:endParaRPr lang="en-US" dirty="0" smtClean="0"/>
          </a:p>
          <a:p>
            <a:r>
              <a:rPr lang="en-US" dirty="0" smtClean="0"/>
              <a:t>Intestinal </a:t>
            </a:r>
            <a:r>
              <a:rPr lang="el-GR" dirty="0"/>
              <a:t>α-</a:t>
            </a:r>
            <a:r>
              <a:rPr lang="en-US" dirty="0"/>
              <a:t>glucosidase, </a:t>
            </a:r>
            <a:endParaRPr lang="en-US" dirty="0" smtClean="0"/>
          </a:p>
          <a:p>
            <a:r>
              <a:rPr lang="en-US" dirty="0" smtClean="0"/>
              <a:t>Porcine </a:t>
            </a:r>
            <a:r>
              <a:rPr lang="en-US" dirty="0"/>
              <a:t>pancreatic lipase, </a:t>
            </a:r>
            <a:endParaRPr lang="en-US" dirty="0" smtClean="0"/>
          </a:p>
          <a:p>
            <a:r>
              <a:rPr lang="en-US" dirty="0" smtClean="0"/>
              <a:t>Protein-tyrosine </a:t>
            </a:r>
            <a:r>
              <a:rPr lang="en-US" dirty="0"/>
              <a:t>phosphatase 1</a:t>
            </a:r>
            <a:r>
              <a:rPr lang="el-GR" dirty="0" smtClean="0"/>
              <a:t>β</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3846" t="6957" r="4778" b="6700"/>
          <a:stretch/>
        </p:blipFill>
        <p:spPr>
          <a:xfrm>
            <a:off x="3283528" y="3034145"/>
            <a:ext cx="5056910" cy="2549237"/>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278" t="2605" r="649"/>
          <a:stretch/>
        </p:blipFill>
        <p:spPr>
          <a:xfrm>
            <a:off x="2382982" y="2479964"/>
            <a:ext cx="7398327" cy="3126292"/>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531"/>
          <a:stretch/>
        </p:blipFill>
        <p:spPr>
          <a:xfrm>
            <a:off x="2508848" y="2715491"/>
            <a:ext cx="7190508" cy="2729345"/>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rotWithShape="1">
          <a:blip r:embed="rId3"/>
          <a:srcRect l="309"/>
          <a:stretch/>
        </p:blipFill>
        <p:spPr>
          <a:xfrm>
            <a:off x="1911926" y="2348706"/>
            <a:ext cx="8394123" cy="3305175"/>
          </a:xfrm>
          <a:prstGeom prst="rect">
            <a:avLst/>
          </a:prstGeom>
        </p:spPr>
      </p:pic>
    </p:spTree>
    <p:extLst>
      <p:ext uri="{BB962C8B-B14F-4D97-AF65-F5344CB8AC3E}">
        <p14:creationId xmlns:p14="http://schemas.microsoft.com/office/powerpoint/2010/main" val="507077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825624"/>
            <a:ext cx="11654404" cy="4922905"/>
          </a:xfrm>
        </p:spPr>
        <p:txBody>
          <a:bodyPr>
            <a:normAutofit lnSpcReduction="10000"/>
          </a:bodyPr>
          <a:lstStyle/>
          <a:p>
            <a:pPr marL="0" indent="0" algn="just">
              <a:buNone/>
            </a:pPr>
            <a:r>
              <a:rPr lang="en-US" dirty="0"/>
              <a:t>Peels of vegetables were found to be rich source of polyphenols, flavonoids and anthocyanins. The aqueous methanol extract of vegetable peels reported in this study, displayed multifaceted free radicals scavenging and antioxidant potentials. Peels of MC, LA, CP and CM displayed varying but potent AGEs inhibitory activity. This property may help attenuate disorders related with metabolism, oxidative stress and ageing. Furthermore, presence of intestinal α-glucosidase inhibitory activity in MC, and pancreatic lipase inhibitory activity in CP and CM may become helpful in reducing postprandial hyperglycemic and hyperlipidemic burden induced by carbohydrate and lipid rich diet respectively. Interestingly, the presence of PTP1β inhibitory activity in vegetable peels and its association with free radical scavenging properties, presents exciting opportunity for their incorporation in diet, for they can attenuate development of oxidative stress together with insulin resistance and leptin resistance.</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275</Words>
  <Application>Microsoft Office PowerPoint</Application>
  <PresentationFormat>Widescreen</PresentationFormat>
  <Paragraphs>13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Aharoni</vt:lpstr>
      <vt:lpstr>Arial</vt:lpstr>
      <vt:lpstr>Calibri</vt:lpstr>
      <vt:lpstr>Calibri Light</vt:lpstr>
      <vt:lpstr>Candara</vt:lpstr>
      <vt:lpstr>Office Theme</vt:lpstr>
      <vt:lpstr>Antihypergluco-lipidemic and Antioxidant activities in Aqueous methanol Extract of Some Vegetables Peel: An in vitro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6</cp:revision>
  <dcterms:created xsi:type="dcterms:W3CDTF">2019-03-11T09:12:10Z</dcterms:created>
  <dcterms:modified xsi:type="dcterms:W3CDTF">2019-03-15T07:43:52Z</dcterms:modified>
</cp:coreProperties>
</file>