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5"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4"/>
            <a:ext cx="12192000" cy="3012483"/>
          </a:xfrm>
        </p:spPr>
        <p:txBody>
          <a:bodyPr>
            <a:normAutofit fontScale="90000"/>
          </a:bodyPr>
          <a:lstStyle/>
          <a:p>
            <a:r>
              <a:rPr lang="en-US" dirty="0">
                <a:latin typeface="Aharoni" panose="02010803020104030203" pitchFamily="2" charset="-79"/>
                <a:cs typeface="Aharoni" panose="02010803020104030203" pitchFamily="2" charset="-79"/>
              </a:rPr>
              <a:t>Hot-melt extrusion (HME)and its application for pharmacokinetic improvement of poorly water soluble drugs</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5209309"/>
            <a:ext cx="9302839" cy="1496290"/>
          </a:xfrm>
        </p:spPr>
        <p:txBody>
          <a:bodyPr>
            <a:normAutofit/>
          </a:bodyPr>
          <a:lstStyle/>
          <a:p>
            <a:r>
              <a:rPr lang="en-US" sz="3600" b="1" dirty="0">
                <a:latin typeface="Candara" panose="020E0502030303020204" pitchFamily="34" charset="0"/>
              </a:rPr>
              <a:t>Devendra Ridhurkar, Attila Vajdai, Zsolt Zsigmond</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marL="0" indent="0" algn="just">
              <a:buNone/>
            </a:pPr>
            <a:r>
              <a:rPr lang="en-US" dirty="0"/>
              <a:t>For orally administered drugs solubility is one of the rate-limiting parameter to achieve their desired concentration in systemic circulation for pharmacological response. Poor solubility and poor permeability is responsible for 40 to 70% incidence of delay or failure for new chemical entities during the developmental process. Due to this, formulation scientist faces a major challenge to develope a formulation with good bioavailability</a:t>
            </a:r>
            <a:r>
              <a:rPr lang="en-US" dirty="0" smtClean="0"/>
              <a:t>. By </a:t>
            </a:r>
            <a:r>
              <a:rPr lang="en-US" dirty="0"/>
              <a:t>adopting various technological approaches during the pharmaceutical product development which include physical and chemical approaches such as micronization, pH adjustment, solid dispersion, complexation, co-solvent, salt formation, nanotechnology, use of surfactant, hydrotophy and polymorphs that can be overcome.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At present due to its wide applications, simple process and low costs, solid dispersion prepared by hot melt extrusion (HME) has gained popularity in the pharmaceutical industry as a means of improving the bioavailability of drugs. Hot-melt extrusion (HME) is an efficient technology for producing solid molecular dispersions with considerable advantages including the absence of solvents, few processing steps, continuous operation over solvent-based processes such as spray drying and co-precipitation and HME is one of the </a:t>
            </a:r>
            <a:r>
              <a:rPr lang="en-US" dirty="0" smtClean="0"/>
              <a:t>recommended </a:t>
            </a:r>
            <a:r>
              <a:rPr lang="en-US" dirty="0"/>
              <a:t>process by FDA to encourage move from batch-to-continuous manufacturing.</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Hot melt extrusion, </a:t>
            </a:r>
            <a:endParaRPr lang="en-US" dirty="0" smtClean="0"/>
          </a:p>
          <a:p>
            <a:r>
              <a:rPr lang="en-US" dirty="0" smtClean="0"/>
              <a:t>Solid </a:t>
            </a:r>
            <a:r>
              <a:rPr lang="en-US" dirty="0"/>
              <a:t>dispersion, </a:t>
            </a:r>
            <a:endParaRPr lang="en-US" dirty="0" smtClean="0"/>
          </a:p>
          <a:p>
            <a:r>
              <a:rPr lang="en-US" dirty="0" smtClean="0"/>
              <a:t>Solubility</a:t>
            </a:r>
            <a:r>
              <a:rPr lang="en-US" dirty="0"/>
              <a:t>, </a:t>
            </a:r>
            <a:endParaRPr lang="en-US" dirty="0" smtClean="0"/>
          </a:p>
          <a:p>
            <a:r>
              <a:rPr lang="en-US" dirty="0" smtClean="0"/>
              <a:t>Bioavailability</a:t>
            </a:r>
            <a:r>
              <a:rPr lang="en-US" dirty="0"/>
              <a:t>, </a:t>
            </a:r>
            <a:endParaRPr lang="en-US" dirty="0" smtClean="0"/>
          </a:p>
          <a:p>
            <a:r>
              <a:rPr lang="en-US" dirty="0" smtClean="0"/>
              <a:t>Poorly </a:t>
            </a:r>
            <a:r>
              <a:rPr lang="en-US" dirty="0"/>
              <a:t>soluble drugs, </a:t>
            </a:r>
            <a:endParaRPr lang="en-US" dirty="0" smtClean="0"/>
          </a:p>
          <a:p>
            <a:r>
              <a:rPr lang="en-US" dirty="0" smtClean="0"/>
              <a:t>Absorption</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682190" y="5472545"/>
            <a:ext cx="10332174" cy="369332"/>
          </a:xfrm>
          <a:prstGeom prst="rect">
            <a:avLst/>
          </a:prstGeom>
          <a:noFill/>
        </p:spPr>
        <p:txBody>
          <a:bodyPr wrap="square" rtlCol="0">
            <a:spAutoFit/>
          </a:bodyPr>
          <a:lstStyle/>
          <a:p>
            <a:pPr algn="ctr"/>
            <a:r>
              <a:rPr lang="en-US" b="1" dirty="0">
                <a:solidFill>
                  <a:srgbClr val="C00000"/>
                </a:solidFill>
              </a:rPr>
              <a:t>Figure </a:t>
            </a:r>
            <a:r>
              <a:rPr lang="en-US" b="1" dirty="0" smtClean="0">
                <a:solidFill>
                  <a:srgbClr val="C00000"/>
                </a:solidFill>
              </a:rPr>
              <a:t>1: </a:t>
            </a:r>
            <a:r>
              <a:rPr lang="en-US" b="1" dirty="0">
                <a:solidFill>
                  <a:srgbClr val="C00000"/>
                </a:solidFill>
              </a:rPr>
              <a:t>Schematic diagram of an Extruder.</a:t>
            </a:r>
            <a:endParaRPr lang="en-US" b="1" dirty="0">
              <a:solidFill>
                <a:srgbClr val="C00000"/>
              </a:solidFill>
            </a:endParaRPr>
          </a:p>
        </p:txBody>
      </p:sp>
      <p:pic>
        <p:nvPicPr>
          <p:cNvPr id="4" name="Content Placeholder 3"/>
          <p:cNvPicPr>
            <a:picLocks noGrp="1" noChangeAspect="1"/>
          </p:cNvPicPr>
          <p:nvPr>
            <p:ph idx="1"/>
          </p:nvPr>
        </p:nvPicPr>
        <p:blipFill rotWithShape="1">
          <a:blip r:embed="rId3"/>
          <a:srcRect l="1637" t="3397" r="1"/>
          <a:stretch/>
        </p:blipFill>
        <p:spPr>
          <a:xfrm>
            <a:off x="3477491" y="2327565"/>
            <a:ext cx="5264727" cy="2978726"/>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682190" y="5472545"/>
            <a:ext cx="10332174" cy="369332"/>
          </a:xfrm>
          <a:prstGeom prst="rect">
            <a:avLst/>
          </a:prstGeom>
          <a:noFill/>
        </p:spPr>
        <p:txBody>
          <a:bodyPr wrap="square" rtlCol="0">
            <a:spAutoFit/>
          </a:bodyPr>
          <a:lstStyle/>
          <a:p>
            <a:pPr algn="ctr"/>
            <a:r>
              <a:rPr lang="en-US" b="1" dirty="0">
                <a:solidFill>
                  <a:srgbClr val="C00000"/>
                </a:solidFill>
              </a:rPr>
              <a:t>Figure </a:t>
            </a:r>
            <a:r>
              <a:rPr lang="en-US" b="1" dirty="0" smtClean="0">
                <a:solidFill>
                  <a:srgbClr val="C00000"/>
                </a:solidFill>
              </a:rPr>
              <a:t>2: Types of solid dispersion</a:t>
            </a:r>
            <a:r>
              <a:rPr lang="en-US" b="1" dirty="0" smtClean="0">
                <a:solidFill>
                  <a:srgbClr val="C00000"/>
                </a:solidFill>
              </a:rPr>
              <a:t>.</a:t>
            </a:r>
            <a:endParaRPr lang="en-US" b="1" dirty="0">
              <a:solidFill>
                <a:srgbClr val="C00000"/>
              </a:solidFill>
            </a:endParaRPr>
          </a:p>
        </p:txBody>
      </p:sp>
      <p:pic>
        <p:nvPicPr>
          <p:cNvPr id="3" name="Content Placeholder 2"/>
          <p:cNvPicPr>
            <a:picLocks noGrp="1" noChangeAspect="1"/>
          </p:cNvPicPr>
          <p:nvPr>
            <p:ph idx="1"/>
          </p:nvPr>
        </p:nvPicPr>
        <p:blipFill rotWithShape="1">
          <a:blip r:embed="rId3"/>
          <a:srcRect l="2370" t="2756"/>
          <a:stretch/>
        </p:blipFill>
        <p:spPr>
          <a:xfrm>
            <a:off x="4039774" y="2452255"/>
            <a:ext cx="4128655" cy="2531846"/>
          </a:xfrm>
          <a:prstGeom prst="rect">
            <a:avLst/>
          </a:prstGeom>
        </p:spPr>
      </p:pic>
    </p:spTree>
    <p:extLst>
      <p:ext uri="{BB962C8B-B14F-4D97-AF65-F5344CB8AC3E}">
        <p14:creationId xmlns:p14="http://schemas.microsoft.com/office/powerpoint/2010/main" val="13617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495"/>
          <a:stretch/>
        </p:blipFill>
        <p:spPr>
          <a:xfrm>
            <a:off x="4077196" y="2075007"/>
            <a:ext cx="4053812" cy="4351338"/>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2635" b="2769"/>
          <a:stretch/>
        </p:blipFill>
        <p:spPr>
          <a:xfrm>
            <a:off x="3485593" y="2327563"/>
            <a:ext cx="5237017" cy="3948546"/>
          </a:xfrm>
          <a:prstGeom prst="rect">
            <a:avLst/>
          </a:prstGeom>
        </p:spPr>
      </p:pic>
    </p:spTree>
    <p:extLst>
      <p:ext uri="{BB962C8B-B14F-4D97-AF65-F5344CB8AC3E}">
        <p14:creationId xmlns:p14="http://schemas.microsoft.com/office/powerpoint/2010/main" val="210113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fontScale="85000" lnSpcReduction="10000"/>
          </a:bodyPr>
          <a:lstStyle/>
          <a:p>
            <a:pPr marL="0" indent="0" algn="just">
              <a:buNone/>
            </a:pPr>
            <a:r>
              <a:rPr lang="en-US" dirty="0" smtClean="0"/>
              <a:t>In this study the questionnaire based cross-sectional survey was conducted on the 150 private </a:t>
            </a:r>
            <a:r>
              <a:rPr lang="en-US" dirty="0" err="1" smtClean="0"/>
              <a:t>practioners</a:t>
            </a:r>
            <a:r>
              <a:rPr lang="en-US" dirty="0" smtClean="0"/>
              <a:t> to assess the status of the KAP regarding spontaneous ADR reporting. The data obtained from the questionnaire quite favor the need of such </a:t>
            </a:r>
            <a:r>
              <a:rPr lang="en-US" dirty="0" err="1" smtClean="0"/>
              <a:t>programmes</a:t>
            </a:r>
            <a:r>
              <a:rPr lang="en-US" dirty="0" smtClean="0"/>
              <a:t> and schemes that promote and motivate the ADR reporting specially as per participation from private </a:t>
            </a:r>
            <a:r>
              <a:rPr lang="en-US" dirty="0" err="1" smtClean="0"/>
              <a:t>practioners</a:t>
            </a:r>
            <a:r>
              <a:rPr lang="en-US" dirty="0" smtClean="0"/>
              <a:t> concern. This study contributes to lowering the risks of ADRs the might occurs during the post marketing drug/formulation as well as for the already existed drug/formulation via promoting the ADR reporting from the physician’s side because they might become a potential source for the early signal detection to confirm the minor/major ADR. Other studies have also revealed that ADR under-reporting by health professionals is commonly attributed to reasons such as ADR is not serious, ADR is well known, uncertainty about causal relationship and lack of time etc.37 In agreement with these studies, our study also demonstrated lack of sufficient knowledge among the private practitioners with regards to the type of ADRs to be reported and the purpose of ADR reporting system. Furthermore taking into consideration that government must have to constitute special agencies that not only promote or motivate ADR reporting but also take part in active/passive surveillance to monitor the reporting contribution from different healthcare professionals who directly or indirectly indulge in health care system.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496</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Candara</vt:lpstr>
      <vt:lpstr>Office Theme</vt:lpstr>
      <vt:lpstr>Hot-melt extrusion (HME)and its application for pharmacokinetic improvement of poorly water soluble drugs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2019-03-15T10:22:52Z</dcterms:modified>
</cp:coreProperties>
</file>