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9" r:id="rId9"/>
    <p:sldId id="271" r:id="rId10"/>
    <p:sldId id="270" r:id="rId11"/>
    <p:sldId id="266" r:id="rId12"/>
    <p:sldId id="272" r:id="rId13"/>
    <p:sldId id="267" r:id="rId14"/>
    <p:sldId id="265" r:id="rId15"/>
    <p:sldId id="264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9735"/>
            <a:ext cx="12192000" cy="284622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Elucidation of </a:t>
            </a:r>
            <a:r>
              <a:rPr lang="en-US" sz="4800" i="1" dirty="0">
                <a:latin typeface="Aharoni" panose="02010803020104030203" pitchFamily="2" charset="-79"/>
                <a:cs typeface="Aharoni" panose="02010803020104030203" pitchFamily="2" charset="-79"/>
              </a:rPr>
              <a:t>In-vitro </a:t>
            </a:r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thrombolytic, membrane stabilizing, cytotoxic activities and phytochemical nature of </a:t>
            </a:r>
            <a:r>
              <a:rPr lang="en-US" sz="4800" i="1" dirty="0">
                <a:latin typeface="Aharoni" panose="02010803020104030203" pitchFamily="2" charset="-79"/>
                <a:cs typeface="Aharoni" panose="02010803020104030203" pitchFamily="2" charset="-79"/>
              </a:rPr>
              <a:t>Bruguiera cylindrica</a:t>
            </a:r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 leaves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87945"/>
            <a:ext cx="12191999" cy="1759219"/>
          </a:xfrm>
        </p:spPr>
        <p:txBody>
          <a:bodyPr>
            <a:normAutofit/>
          </a:bodyPr>
          <a:lstStyle/>
          <a:p>
            <a:r>
              <a:rPr lang="sv-SE" sz="3600" b="1" dirty="0">
                <a:latin typeface="Candara" panose="020E0502030303020204" pitchFamily="34" charset="0"/>
              </a:rPr>
              <a:t>Safiqul Islam, Md. Shalahuddin Millat, Md. Saddam Hussain, Md. Abdur Rahman, Md. Mizanur Rahman Moghal, Jasmin Ara Nipa, Imam Hasan, Meer Hossain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909" t="2699"/>
          <a:stretch/>
        </p:blipFill>
        <p:spPr>
          <a:xfrm>
            <a:off x="3333193" y="2092034"/>
            <a:ext cx="5541818" cy="432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59"/>
          <a:stretch/>
        </p:blipFill>
        <p:spPr>
          <a:xfrm>
            <a:off x="3269674" y="2105892"/>
            <a:ext cx="5721926" cy="436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8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0400" y="2327564"/>
            <a:ext cx="5777345" cy="362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5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40"/>
          <a:stretch/>
        </p:blipFill>
        <p:spPr>
          <a:xfrm>
            <a:off x="3173866" y="2105891"/>
            <a:ext cx="5860472" cy="43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53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40"/>
          <a:stretch/>
        </p:blipFill>
        <p:spPr>
          <a:xfrm>
            <a:off x="3243138" y="2133600"/>
            <a:ext cx="5721927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62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5429" y="2784765"/>
            <a:ext cx="5777345" cy="28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6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825624"/>
            <a:ext cx="11973059" cy="49229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findings of the present study provide convincing evidence that methanolic extract of </a:t>
            </a:r>
            <a:r>
              <a:rPr lang="en-US" i="1" dirty="0"/>
              <a:t>B. cylindrica </a:t>
            </a:r>
            <a:r>
              <a:rPr lang="en-US" dirty="0"/>
              <a:t>possesses remarkable thrombolytic, membrane stabilizing and </a:t>
            </a:r>
            <a:r>
              <a:rPr lang="en-US"/>
              <a:t>cytotoxic </a:t>
            </a:r>
            <a:r>
              <a:rPr lang="en-US" smtClean="0"/>
              <a:t>activity, </a:t>
            </a:r>
            <a:r>
              <a:rPr lang="en-US" dirty="0"/>
              <a:t>with a demands of further biochemical studies for isolating the bioactive compounds and determine the precise mechanisms responsible for the noticed biological activities of this plant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7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825624"/>
            <a:ext cx="11249891" cy="4729721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/>
              <a:t>O</a:t>
            </a:r>
            <a:r>
              <a:rPr lang="en-US" b="1" u="sng" dirty="0" smtClean="0"/>
              <a:t>bjective: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present study was intended to investigate possible phytochemical nature (group determinant of plant extract) and to reveal </a:t>
            </a:r>
            <a:r>
              <a:rPr lang="en-US" i="1" dirty="0"/>
              <a:t>in-vitro </a:t>
            </a:r>
            <a:r>
              <a:rPr lang="en-US" dirty="0"/>
              <a:t>thrombolytic, membrane stabilizing and cytotoxic activities of crude methanolic extracts of </a:t>
            </a:r>
            <a:r>
              <a:rPr lang="en-US" i="1" dirty="0"/>
              <a:t>Bruguiera cylindrica </a:t>
            </a:r>
            <a:r>
              <a:rPr lang="en-US" dirty="0"/>
              <a:t>leaves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b="1" u="sng" dirty="0"/>
              <a:t>Methods:</a:t>
            </a:r>
            <a:r>
              <a:rPr lang="en-US" dirty="0"/>
              <a:t> </a:t>
            </a:r>
            <a:r>
              <a:rPr lang="en-US" dirty="0" smtClean="0"/>
              <a:t>Collected </a:t>
            </a:r>
            <a:r>
              <a:rPr lang="en-US" dirty="0"/>
              <a:t>plant parts were cleaned, dried, and ground to obtain powdery mass. Various methanolic extracts of </a:t>
            </a:r>
            <a:r>
              <a:rPr lang="en-US" i="1" dirty="0"/>
              <a:t>B. cylindrica </a:t>
            </a:r>
            <a:r>
              <a:rPr lang="en-US" dirty="0"/>
              <a:t>was subjected for evaluating membrane stabilizing potentials at a hypotonic solution and heat induce condition, where thrombolytic activity assessment was done by employing Streptokinase as standard. Finally, Cytotoxicity activity was determined by Brine shrimp Lethality bioassay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825624"/>
            <a:ext cx="11623963" cy="46721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u="sng" dirty="0"/>
              <a:t>Results:</a:t>
            </a:r>
            <a:r>
              <a:rPr lang="en-US" dirty="0"/>
              <a:t> </a:t>
            </a:r>
            <a:r>
              <a:rPr lang="en-US" dirty="0" smtClean="0"/>
              <a:t>Phytochemical </a:t>
            </a:r>
            <a:r>
              <a:rPr lang="en-US" dirty="0"/>
              <a:t>screening of methanolic extracts revealed the presence of carbohydrate(s), glycoside(s), phenol, tannin, protein(s), gum and mucilages. Crude methanolic extracts with different doses were used for </a:t>
            </a:r>
            <a:r>
              <a:rPr lang="en-US" i="1" dirty="0"/>
              <a:t>in-vitro </a:t>
            </a:r>
            <a:r>
              <a:rPr lang="en-US" dirty="0"/>
              <a:t>thrombolytic study and 10 mg/ml concentration of plant extracts showed moderate clot lysis (14.51±1.87%) while the standard (streptokinase) showed 59.73 ±0.97% clot lysis. The methanolic extracts exhibited significant anti-inflammatory properties at 10mg/ml concentration by both hypotonic solution and heat induced haemolysis of erythrocyte membrane i.e. 18.53±0.91% and 23.60±0.89% </a:t>
            </a:r>
            <a:r>
              <a:rPr lang="en-US" dirty="0" smtClean="0"/>
              <a:t>respectively. In </a:t>
            </a:r>
            <a:r>
              <a:rPr lang="en-US" dirty="0"/>
              <a:t>contrast to vincristine sulphate the crude methanolic extracts showed moderate cytotoxic properties with LC</a:t>
            </a:r>
            <a:r>
              <a:rPr lang="en-US" baseline="30000" dirty="0"/>
              <a:t>50 </a:t>
            </a:r>
            <a:r>
              <a:rPr lang="en-US" dirty="0"/>
              <a:t>value of 16.628. 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b="1" u="sng" dirty="0"/>
              <a:t>Conclusion:</a:t>
            </a:r>
            <a:r>
              <a:rPr lang="en-US" dirty="0"/>
              <a:t> </a:t>
            </a:r>
            <a:r>
              <a:rPr lang="en-US" dirty="0" smtClean="0"/>
              <a:t> Our </a:t>
            </a:r>
            <a:r>
              <a:rPr lang="en-US" dirty="0"/>
              <a:t>present study suggest that, further studies may carry on this plant extracts to build up an acceptable report in the medical science.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8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KEYWORDS </a:t>
            </a:r>
            <a:endParaRPr lang="en-US" dirty="0"/>
          </a:p>
          <a:p>
            <a:r>
              <a:rPr lang="en-US" dirty="0"/>
              <a:t> </a:t>
            </a:r>
            <a:r>
              <a:rPr lang="en-US" i="1" dirty="0"/>
              <a:t>B. cylindrica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hytochemical </a:t>
            </a:r>
            <a:r>
              <a:rPr lang="en-US" dirty="0"/>
              <a:t>screening, </a:t>
            </a:r>
            <a:endParaRPr lang="en-US" dirty="0" smtClean="0"/>
          </a:p>
          <a:p>
            <a:r>
              <a:rPr lang="en-US" dirty="0" smtClean="0"/>
              <a:t>Thrombolytic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Membrane </a:t>
            </a:r>
            <a:r>
              <a:rPr lang="en-US" dirty="0"/>
              <a:t>stabilizing, </a:t>
            </a:r>
            <a:endParaRPr lang="en-US" dirty="0" smtClean="0"/>
          </a:p>
          <a:p>
            <a:r>
              <a:rPr lang="en-US" dirty="0" smtClean="0"/>
              <a:t>Cytotoxic.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380" t="10387"/>
          <a:stretch/>
        </p:blipFill>
        <p:spPr>
          <a:xfrm>
            <a:off x="3629891" y="2410691"/>
            <a:ext cx="4738254" cy="349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2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65" t="1125"/>
          <a:stretch/>
        </p:blipFill>
        <p:spPr>
          <a:xfrm>
            <a:off x="3416320" y="2092036"/>
            <a:ext cx="5375563" cy="43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8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703" t="3572" b="2115"/>
          <a:stretch/>
        </p:blipFill>
        <p:spPr>
          <a:xfrm>
            <a:off x="3513302" y="2119745"/>
            <a:ext cx="5181600" cy="418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5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515" t="3798"/>
          <a:stretch/>
        </p:blipFill>
        <p:spPr>
          <a:xfrm>
            <a:off x="3506375" y="2189019"/>
            <a:ext cx="5195454" cy="428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0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83" t="2927"/>
          <a:stretch/>
        </p:blipFill>
        <p:spPr>
          <a:xfrm>
            <a:off x="3457884" y="2341418"/>
            <a:ext cx="5292436" cy="423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4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162</Words>
  <Application>Microsoft Office PowerPoint</Application>
  <PresentationFormat>Widescreen</PresentationFormat>
  <Paragraphs>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Candara</vt:lpstr>
      <vt:lpstr>Office Theme</vt:lpstr>
      <vt:lpstr>Elucidation of In-vitro thrombolytic, membrane stabilizing, cytotoxic activities and phytochemical nature of Bruguiera cylindrica leaves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Salman</cp:lastModifiedBy>
  <cp:revision>8</cp:revision>
  <dcterms:created xsi:type="dcterms:W3CDTF">2019-03-11T09:12:10Z</dcterms:created>
  <dcterms:modified xsi:type="dcterms:W3CDTF">2019-03-15T06:13:16Z</dcterms:modified>
</cp:coreProperties>
</file>