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63" r:id="rId15"/>
    <p:sldId id="271" r:id="rId16"/>
    <p:sldId id="272"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AAA4B3-BA2C-4A9D-9C8E-374B7EE435F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153791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AA4B3-BA2C-4A9D-9C8E-374B7EE435F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236097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AA4B3-BA2C-4A9D-9C8E-374B7EE435F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131242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AA4B3-BA2C-4A9D-9C8E-374B7EE435F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233322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AA4B3-BA2C-4A9D-9C8E-374B7EE435F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202940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AAA4B3-BA2C-4A9D-9C8E-374B7EE435F3}"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305138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AAA4B3-BA2C-4A9D-9C8E-374B7EE435F3}"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422641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AAA4B3-BA2C-4A9D-9C8E-374B7EE435F3}"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201823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AA4B3-BA2C-4A9D-9C8E-374B7EE435F3}"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112542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AA4B3-BA2C-4A9D-9C8E-374B7EE435F3}"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237124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AA4B3-BA2C-4A9D-9C8E-374B7EE435F3}"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DE1C0-809E-4282-9B4E-E48A4A40CCAE}" type="slidenum">
              <a:rPr lang="en-US" smtClean="0"/>
              <a:t>‹#›</a:t>
            </a:fld>
            <a:endParaRPr lang="en-US"/>
          </a:p>
        </p:txBody>
      </p:sp>
    </p:spTree>
    <p:extLst>
      <p:ext uri="{BB962C8B-B14F-4D97-AF65-F5344CB8AC3E}">
        <p14:creationId xmlns:p14="http://schemas.microsoft.com/office/powerpoint/2010/main" val="313267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AA4B3-BA2C-4A9D-9C8E-374B7EE435F3}" type="datetimeFigureOut">
              <a:rPr lang="en-US" smtClean="0"/>
              <a:t>3/14/2019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DE1C0-809E-4282-9B4E-E48A4A40CCAE}" type="slidenum">
              <a:rPr lang="en-US" smtClean="0"/>
              <a:t>‹#›</a:t>
            </a:fld>
            <a:endParaRPr lang="en-US"/>
          </a:p>
        </p:txBody>
      </p:sp>
    </p:spTree>
    <p:extLst>
      <p:ext uri="{BB962C8B-B14F-4D97-AF65-F5344CB8AC3E}">
        <p14:creationId xmlns:p14="http://schemas.microsoft.com/office/powerpoint/2010/main" val="104752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1"/>
            <a:ext cx="12192000" cy="3006436"/>
          </a:xfrm>
        </p:spPr>
        <p:txBody>
          <a:bodyPr>
            <a:normAutofit/>
          </a:bodyPr>
          <a:lstStyle/>
          <a:p>
            <a:r>
              <a:rPr lang="en-US" sz="4000" dirty="0">
                <a:latin typeface="Aharoni" panose="02010803020104030203" pitchFamily="2" charset="-79"/>
                <a:cs typeface="Aharoni" panose="02010803020104030203" pitchFamily="2" charset="-79"/>
              </a:rPr>
              <a:t>GC-MS Metabolite Profiling, Antibacterial, Antidiabetic and Antioxidant Activities of Brown Seaweeds, </a:t>
            </a:r>
            <a:r>
              <a:rPr lang="en-US" sz="4000" i="1" dirty="0">
                <a:latin typeface="Aharoni" panose="02010803020104030203" pitchFamily="2" charset="-79"/>
                <a:cs typeface="Aharoni" panose="02010803020104030203" pitchFamily="2" charset="-79"/>
              </a:rPr>
              <a:t>Sargassum wightii </a:t>
            </a:r>
            <a:r>
              <a:rPr lang="en-US" sz="4000" dirty="0">
                <a:latin typeface="Aharoni" panose="02010803020104030203" pitchFamily="2" charset="-79"/>
                <a:cs typeface="Aharoni" panose="02010803020104030203" pitchFamily="2" charset="-79"/>
              </a:rPr>
              <a:t>Greville Ex J. Agardh, 1848 and </a:t>
            </a:r>
            <a:r>
              <a:rPr lang="en-US" sz="4000" i="1" dirty="0">
                <a:latin typeface="Aharoni" panose="02010803020104030203" pitchFamily="2" charset="-79"/>
                <a:cs typeface="Aharoni" panose="02010803020104030203" pitchFamily="2" charset="-79"/>
              </a:rPr>
              <a:t>Stoechospermum marginatum </a:t>
            </a:r>
            <a:r>
              <a:rPr lang="en-US" sz="4000" dirty="0">
                <a:latin typeface="Aharoni" panose="02010803020104030203" pitchFamily="2" charset="-79"/>
                <a:cs typeface="Aharoni" panose="02010803020104030203" pitchFamily="2" charset="-79"/>
              </a:rPr>
              <a:t>(C. Agardh) Kützing 1843</a:t>
            </a:r>
            <a:endParaRPr lang="en-US" sz="4000"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0" y="5126181"/>
            <a:ext cx="12191999" cy="1593273"/>
          </a:xfrm>
        </p:spPr>
        <p:txBody>
          <a:bodyPr>
            <a:normAutofit/>
          </a:bodyPr>
          <a:lstStyle/>
          <a:p>
            <a:r>
              <a:rPr lang="en-US" sz="3600" b="1" dirty="0">
                <a:latin typeface="Candara" panose="020E0502030303020204" pitchFamily="34" charset="0"/>
              </a:rPr>
              <a:t>Paramasivam Deepak, Muthu Paulraj Diviya Josebin, Rajasekaran Kasthuridevi, Rajamani Sowmiya, Govindasamy Balasubramani, Dilipkumar Aiswarya, Pachiappan Perumal</a:t>
            </a:r>
            <a:endParaRPr lang="en-US" sz="3600" b="1" dirty="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0" y="-1"/>
            <a:ext cx="12192000" cy="1697755"/>
          </a:xfrm>
          <a:prstGeom prst="rect">
            <a:avLst/>
          </a:prstGeom>
        </p:spPr>
      </p:pic>
    </p:spTree>
    <p:extLst>
      <p:ext uri="{BB962C8B-B14F-4D97-AF65-F5344CB8AC3E}">
        <p14:creationId xmlns:p14="http://schemas.microsoft.com/office/powerpoint/2010/main" val="138184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208204" cy="1700011"/>
          </a:xfrm>
          <a:prstGeom prst="rect">
            <a:avLst/>
          </a:prstGeom>
        </p:spPr>
      </p:pic>
      <p:pic>
        <p:nvPicPr>
          <p:cNvPr id="4" name="Content Placeholder 3"/>
          <p:cNvPicPr>
            <a:picLocks noGrp="1" noChangeAspect="1"/>
          </p:cNvPicPr>
          <p:nvPr>
            <p:ph idx="1"/>
          </p:nvPr>
        </p:nvPicPr>
        <p:blipFill rotWithShape="1">
          <a:blip r:embed="rId3"/>
          <a:srcRect l="2438" t="1953" r="1905"/>
          <a:stretch/>
        </p:blipFill>
        <p:spPr>
          <a:xfrm>
            <a:off x="4544290" y="2189017"/>
            <a:ext cx="2646218" cy="3823855"/>
          </a:xfrm>
          <a:prstGeom prst="rect">
            <a:avLst/>
          </a:prstGeom>
        </p:spPr>
      </p:pic>
    </p:spTree>
    <p:extLst>
      <p:ext uri="{BB962C8B-B14F-4D97-AF65-F5344CB8AC3E}">
        <p14:creationId xmlns:p14="http://schemas.microsoft.com/office/powerpoint/2010/main" val="335622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208204" cy="1700011"/>
          </a:xfrm>
          <a:prstGeom prst="rect">
            <a:avLst/>
          </a:prstGeom>
        </p:spPr>
      </p:pic>
      <p:pic>
        <p:nvPicPr>
          <p:cNvPr id="4" name="Content Placeholder 3"/>
          <p:cNvPicPr>
            <a:picLocks noGrp="1" noChangeAspect="1"/>
          </p:cNvPicPr>
          <p:nvPr>
            <p:ph idx="1"/>
          </p:nvPr>
        </p:nvPicPr>
        <p:blipFill rotWithShape="1">
          <a:blip r:embed="rId3"/>
          <a:srcRect l="3098" t="2045" r="1316"/>
          <a:stretch/>
        </p:blipFill>
        <p:spPr>
          <a:xfrm>
            <a:off x="3200399" y="2161310"/>
            <a:ext cx="4558145" cy="3879272"/>
          </a:xfrm>
          <a:prstGeom prst="rect">
            <a:avLst/>
          </a:prstGeom>
        </p:spPr>
      </p:pic>
    </p:spTree>
    <p:extLst>
      <p:ext uri="{BB962C8B-B14F-4D97-AF65-F5344CB8AC3E}">
        <p14:creationId xmlns:p14="http://schemas.microsoft.com/office/powerpoint/2010/main" val="145018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208204" cy="1700011"/>
          </a:xfrm>
          <a:prstGeom prst="rect">
            <a:avLst/>
          </a:prstGeom>
        </p:spPr>
      </p:pic>
      <p:pic>
        <p:nvPicPr>
          <p:cNvPr id="4" name="Content Placeholder 3"/>
          <p:cNvPicPr>
            <a:picLocks noGrp="1" noChangeAspect="1"/>
          </p:cNvPicPr>
          <p:nvPr>
            <p:ph idx="1"/>
          </p:nvPr>
        </p:nvPicPr>
        <p:blipFill>
          <a:blip r:embed="rId3"/>
          <a:stretch>
            <a:fillRect/>
          </a:stretch>
        </p:blipFill>
        <p:spPr>
          <a:xfrm>
            <a:off x="3034146" y="2517126"/>
            <a:ext cx="5320145" cy="3620438"/>
          </a:xfrm>
          <a:prstGeom prst="rect">
            <a:avLst/>
          </a:prstGeom>
        </p:spPr>
      </p:pic>
    </p:spTree>
    <p:extLst>
      <p:ext uri="{BB962C8B-B14F-4D97-AF65-F5344CB8AC3E}">
        <p14:creationId xmlns:p14="http://schemas.microsoft.com/office/powerpoint/2010/main" val="201800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208204" cy="1700011"/>
          </a:xfrm>
          <a:prstGeom prst="rect">
            <a:avLst/>
          </a:prstGeom>
        </p:spPr>
      </p:pic>
      <p:pic>
        <p:nvPicPr>
          <p:cNvPr id="4" name="Content Placeholder 3"/>
          <p:cNvPicPr>
            <a:picLocks noGrp="1" noChangeAspect="1"/>
          </p:cNvPicPr>
          <p:nvPr>
            <p:ph idx="1"/>
          </p:nvPr>
        </p:nvPicPr>
        <p:blipFill>
          <a:blip r:embed="rId3"/>
          <a:stretch>
            <a:fillRect/>
          </a:stretch>
        </p:blipFill>
        <p:spPr>
          <a:xfrm>
            <a:off x="1163782" y="2382983"/>
            <a:ext cx="9753600" cy="3422072"/>
          </a:xfrm>
          <a:prstGeom prst="rect">
            <a:avLst/>
          </a:prstGeom>
        </p:spPr>
      </p:pic>
    </p:spTree>
    <p:extLst>
      <p:ext uri="{BB962C8B-B14F-4D97-AF65-F5344CB8AC3E}">
        <p14:creationId xmlns:p14="http://schemas.microsoft.com/office/powerpoint/2010/main" val="181381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208204" cy="1700011"/>
          </a:xfrm>
          <a:prstGeom prst="rect">
            <a:avLst/>
          </a:prstGeom>
        </p:spPr>
      </p:pic>
      <p:pic>
        <p:nvPicPr>
          <p:cNvPr id="3" name="Content Placeholder 2"/>
          <p:cNvPicPr>
            <a:picLocks noGrp="1" noChangeAspect="1"/>
          </p:cNvPicPr>
          <p:nvPr>
            <p:ph idx="1"/>
          </p:nvPr>
        </p:nvPicPr>
        <p:blipFill>
          <a:blip r:embed="rId3"/>
          <a:stretch>
            <a:fillRect/>
          </a:stretch>
        </p:blipFill>
        <p:spPr>
          <a:xfrm>
            <a:off x="3616036" y="2299854"/>
            <a:ext cx="4433455" cy="3435927"/>
          </a:xfrm>
          <a:prstGeom prst="rect">
            <a:avLst/>
          </a:prstGeom>
        </p:spPr>
      </p:pic>
    </p:spTree>
    <p:extLst>
      <p:ext uri="{BB962C8B-B14F-4D97-AF65-F5344CB8AC3E}">
        <p14:creationId xmlns:p14="http://schemas.microsoft.com/office/powerpoint/2010/main" val="105033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208204" cy="1700011"/>
          </a:xfrm>
          <a:prstGeom prst="rect">
            <a:avLst/>
          </a:prstGeom>
        </p:spPr>
      </p:pic>
      <p:pic>
        <p:nvPicPr>
          <p:cNvPr id="5" name="Content Placeholder 4"/>
          <p:cNvPicPr>
            <a:picLocks noGrp="1" noChangeAspect="1"/>
          </p:cNvPicPr>
          <p:nvPr>
            <p:ph idx="1"/>
          </p:nvPr>
        </p:nvPicPr>
        <p:blipFill rotWithShape="1">
          <a:blip r:embed="rId3"/>
          <a:srcRect l="880"/>
          <a:stretch/>
        </p:blipFill>
        <p:spPr>
          <a:xfrm>
            <a:off x="3616036" y="2078182"/>
            <a:ext cx="4724399" cy="4045527"/>
          </a:xfrm>
          <a:prstGeom prst="rect">
            <a:avLst/>
          </a:prstGeom>
        </p:spPr>
      </p:pic>
    </p:spTree>
    <p:extLst>
      <p:ext uri="{BB962C8B-B14F-4D97-AF65-F5344CB8AC3E}">
        <p14:creationId xmlns:p14="http://schemas.microsoft.com/office/powerpoint/2010/main" val="192832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208204" cy="1700011"/>
          </a:xfrm>
          <a:prstGeom prst="rect">
            <a:avLst/>
          </a:prstGeom>
        </p:spPr>
      </p:pic>
      <p:pic>
        <p:nvPicPr>
          <p:cNvPr id="5" name="Content Placeholder 4"/>
          <p:cNvPicPr>
            <a:picLocks noGrp="1" noChangeAspect="1"/>
          </p:cNvPicPr>
          <p:nvPr>
            <p:ph idx="1"/>
          </p:nvPr>
        </p:nvPicPr>
        <p:blipFill rotWithShape="1">
          <a:blip r:embed="rId3"/>
          <a:srcRect l="394"/>
          <a:stretch/>
        </p:blipFill>
        <p:spPr>
          <a:xfrm>
            <a:off x="2493818" y="1825625"/>
            <a:ext cx="7232975" cy="4351338"/>
          </a:xfrm>
          <a:prstGeom prst="rect">
            <a:avLst/>
          </a:prstGeom>
        </p:spPr>
      </p:pic>
    </p:spTree>
    <p:extLst>
      <p:ext uri="{BB962C8B-B14F-4D97-AF65-F5344CB8AC3E}">
        <p14:creationId xmlns:p14="http://schemas.microsoft.com/office/powerpoint/2010/main" val="106974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8941" y="1825624"/>
            <a:ext cx="11973059" cy="4922905"/>
          </a:xfrm>
        </p:spPr>
        <p:txBody>
          <a:bodyPr>
            <a:normAutofit/>
          </a:bodyPr>
          <a:lstStyle/>
          <a:p>
            <a:pPr marL="0" indent="0" algn="just">
              <a:buNone/>
            </a:pPr>
            <a:r>
              <a:rPr lang="en-US" dirty="0"/>
              <a:t>Presently recorded maximum antioxidant, antibacterial and antidiabetic activity of the </a:t>
            </a:r>
            <a:r>
              <a:rPr lang="en-US" i="1" dirty="0"/>
              <a:t>S. wightii</a:t>
            </a:r>
            <a:r>
              <a:rPr lang="en-US" dirty="0"/>
              <a:t>-extracts might be due to its Phyto-constituents, as revealed by GC-MS analysis. The isolation and purification of the compounds from SWME may be useful for the future pharmacological studies.</a:t>
            </a:r>
            <a:endParaRPr lang="en-US" dirty="0"/>
          </a:p>
        </p:txBody>
      </p:sp>
      <p:pic>
        <p:nvPicPr>
          <p:cNvPr id="4" name="Picture 3"/>
          <p:cNvPicPr>
            <a:picLocks noChangeAspect="1"/>
          </p:cNvPicPr>
          <p:nvPr/>
        </p:nvPicPr>
        <p:blipFill>
          <a:blip r:embed="rId2"/>
          <a:stretch>
            <a:fillRect/>
          </a:stretch>
        </p:blipFill>
        <p:spPr>
          <a:xfrm>
            <a:off x="0" y="-1"/>
            <a:ext cx="12192000" cy="1697755"/>
          </a:xfrm>
          <a:prstGeom prst="rect">
            <a:avLst/>
          </a:prstGeom>
        </p:spPr>
      </p:pic>
    </p:spTree>
    <p:extLst>
      <p:ext uri="{BB962C8B-B14F-4D97-AF65-F5344CB8AC3E}">
        <p14:creationId xmlns:p14="http://schemas.microsoft.com/office/powerpoint/2010/main" val="326147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258291"/>
            <a:ext cx="10515600" cy="4297054"/>
          </a:xfrm>
        </p:spPr>
        <p:txBody>
          <a:bodyPr>
            <a:normAutofit/>
          </a:bodyPr>
          <a:lstStyle/>
          <a:p>
            <a:pPr algn="just"/>
            <a:r>
              <a:rPr lang="en-US" b="1" u="sng" dirty="0" smtClean="0"/>
              <a:t>Objective:</a:t>
            </a:r>
            <a:r>
              <a:rPr lang="en-US" b="1" dirty="0" smtClean="0"/>
              <a:t> </a:t>
            </a:r>
            <a:r>
              <a:rPr lang="en-US" dirty="0"/>
              <a:t>The present study focuses on antibacterial, antidiabetic and antioxidant activities of methanolic extracts of brown seaweed </a:t>
            </a:r>
            <a:r>
              <a:rPr lang="en-US" i="1" dirty="0"/>
              <a:t>Stoechospermum marginatum </a:t>
            </a:r>
            <a:r>
              <a:rPr lang="en-US" dirty="0"/>
              <a:t>(SMME) and </a:t>
            </a:r>
            <a:r>
              <a:rPr lang="en-US" i="1" dirty="0"/>
              <a:t>Sargassum wightii </a:t>
            </a:r>
            <a:r>
              <a:rPr lang="en-US" dirty="0"/>
              <a:t>(SWME</a:t>
            </a:r>
            <a:r>
              <a:rPr lang="en-US" dirty="0" smtClean="0"/>
              <a:t>)</a:t>
            </a:r>
            <a:r>
              <a:rPr lang="en-US" dirty="0" smtClean="0"/>
              <a:t>.</a:t>
            </a:r>
            <a:endParaRPr lang="en-US" dirty="0" smtClean="0"/>
          </a:p>
          <a:p>
            <a:pPr algn="just"/>
            <a:r>
              <a:rPr lang="en-US" b="1" u="sng" dirty="0"/>
              <a:t>Methods:</a:t>
            </a:r>
            <a:r>
              <a:rPr lang="en-US" dirty="0"/>
              <a:t> </a:t>
            </a:r>
            <a:r>
              <a:rPr lang="en-US" dirty="0"/>
              <a:t>The antibacterial activities of the seaweed extracts were determined by agar well diffusion method. Phytochemical, antioxidant and antidiabetic activity of the selected seaweed extracts were performed</a:t>
            </a:r>
            <a:r>
              <a:rPr lang="en-US" dirty="0" smtClean="0"/>
              <a:t>.</a:t>
            </a:r>
            <a:r>
              <a:rPr lang="en-US" dirty="0"/>
              <a:t> </a:t>
            </a:r>
          </a:p>
        </p:txBody>
      </p:sp>
      <p:pic>
        <p:nvPicPr>
          <p:cNvPr id="5" name="Picture 4"/>
          <p:cNvPicPr>
            <a:picLocks noChangeAspect="1"/>
          </p:cNvPicPr>
          <p:nvPr/>
        </p:nvPicPr>
        <p:blipFill>
          <a:blip r:embed="rId2"/>
          <a:stretch>
            <a:fillRect/>
          </a:stretch>
        </p:blipFill>
        <p:spPr>
          <a:xfrm>
            <a:off x="0" y="-1"/>
            <a:ext cx="12192000" cy="1697755"/>
          </a:xfrm>
          <a:prstGeom prst="rect">
            <a:avLst/>
          </a:prstGeom>
        </p:spPr>
      </p:pic>
    </p:spTree>
    <p:extLst>
      <p:ext uri="{BB962C8B-B14F-4D97-AF65-F5344CB8AC3E}">
        <p14:creationId xmlns:p14="http://schemas.microsoft.com/office/powerpoint/2010/main" val="173829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4909" y="1825624"/>
            <a:ext cx="11277600" cy="4699867"/>
          </a:xfrm>
        </p:spPr>
        <p:txBody>
          <a:bodyPr>
            <a:normAutofit fontScale="92500" lnSpcReduction="20000"/>
          </a:bodyPr>
          <a:lstStyle/>
          <a:p>
            <a:pPr algn="just"/>
            <a:r>
              <a:rPr lang="en-US" b="1" u="sng" dirty="0"/>
              <a:t>Results:</a:t>
            </a:r>
            <a:r>
              <a:rPr lang="en-US" dirty="0"/>
              <a:t> </a:t>
            </a:r>
            <a:r>
              <a:rPr lang="en-US" dirty="0"/>
              <a:t>The phytochemical analysis of SMME and SWME has confirmed the presence of fixed oil, fat, tannin, flavonoids, alkaloids, steroids, phenol compounds, saponin etc. The SWME showed maximum activity against </a:t>
            </a:r>
            <a:r>
              <a:rPr lang="en-US" i="1" dirty="0"/>
              <a:t>Staphylococcus aureus </a:t>
            </a:r>
            <a:r>
              <a:rPr lang="en-US" dirty="0"/>
              <a:t>and minimum activity against </a:t>
            </a:r>
            <a:r>
              <a:rPr lang="en-US" i="1" dirty="0"/>
              <a:t>Escherichia coli</a:t>
            </a:r>
            <a:r>
              <a:rPr lang="en-US" dirty="0"/>
              <a:t>. And the SMME has shown moderate activity against </a:t>
            </a:r>
            <a:r>
              <a:rPr lang="en-US" i="1" dirty="0"/>
              <a:t>S. aureus</a:t>
            </a:r>
            <a:r>
              <a:rPr lang="en-US" dirty="0"/>
              <a:t>. The antidiabetic efficacy of SWME revealed the maximum effect with the inhibitory concentration value (IC50: 58.36 μg/mL) followed by SMME. The SWME has showed the highest scavenging property in all the tested assays (DPPH, FRAP and H2 O2 ) in relation to the control, ascorbic acid. The bioactive metabolites of the extracts were chemically characterized by FTIR and GCMS analyses. GC-MS analysis of SWME revealed the presence of a major chemical compound, hexadecenoic acid, methyl ester (13.35%) which might be responsible for the recorded activity. The FTIR spectrum analyses of crude extracts revealed the presence of alkyl halides, alkanes, amides, aromatics and carboxylic acids. Hence, the present study could form a base-line for the effective biomedical utilization of the seaweed, </a:t>
            </a:r>
            <a:r>
              <a:rPr lang="en-US" i="1" dirty="0"/>
              <a:t>S. wightii</a:t>
            </a:r>
            <a:r>
              <a:rPr lang="en-US" dirty="0" smtClean="0"/>
              <a:t>.</a:t>
            </a:r>
            <a:endParaRPr lang="en-US" dirty="0"/>
          </a:p>
        </p:txBody>
      </p:sp>
      <p:pic>
        <p:nvPicPr>
          <p:cNvPr id="4" name="Picture 3"/>
          <p:cNvPicPr>
            <a:picLocks noChangeAspect="1"/>
          </p:cNvPicPr>
          <p:nvPr/>
        </p:nvPicPr>
        <p:blipFill>
          <a:blip r:embed="rId2"/>
          <a:stretch>
            <a:fillRect/>
          </a:stretch>
        </p:blipFill>
        <p:spPr>
          <a:xfrm>
            <a:off x="0" y="-1"/>
            <a:ext cx="12192000" cy="1697755"/>
          </a:xfrm>
          <a:prstGeom prst="rect">
            <a:avLst/>
          </a:prstGeom>
        </p:spPr>
      </p:pic>
    </p:spTree>
    <p:extLst>
      <p:ext uri="{BB962C8B-B14F-4D97-AF65-F5344CB8AC3E}">
        <p14:creationId xmlns:p14="http://schemas.microsoft.com/office/powerpoint/2010/main" val="174248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u="sng" dirty="0" smtClean="0"/>
              <a:t>KEYWORDS </a:t>
            </a:r>
          </a:p>
          <a:p>
            <a:r>
              <a:rPr lang="en-US" dirty="0" smtClean="0"/>
              <a:t>Antidiabetic</a:t>
            </a:r>
            <a:r>
              <a:rPr lang="en-US" dirty="0" smtClean="0"/>
              <a:t>, </a:t>
            </a:r>
            <a:endParaRPr lang="en-US" dirty="0" smtClean="0"/>
          </a:p>
          <a:p>
            <a:r>
              <a:rPr lang="en-US" dirty="0" smtClean="0"/>
              <a:t>Antioxidant</a:t>
            </a:r>
            <a:r>
              <a:rPr lang="en-US" dirty="0" smtClean="0"/>
              <a:t>, </a:t>
            </a:r>
            <a:endParaRPr lang="en-US" dirty="0" smtClean="0"/>
          </a:p>
          <a:p>
            <a:r>
              <a:rPr lang="en-US" dirty="0"/>
              <a:t>Brown </a:t>
            </a:r>
            <a:r>
              <a:rPr lang="en-US" dirty="0" smtClean="0"/>
              <a:t>seaweeds</a:t>
            </a:r>
            <a:r>
              <a:rPr lang="en-US" dirty="0" smtClean="0"/>
              <a:t>, </a:t>
            </a:r>
            <a:endParaRPr lang="en-US" dirty="0" smtClean="0"/>
          </a:p>
          <a:p>
            <a:r>
              <a:rPr lang="en-US" i="1" dirty="0"/>
              <a:t>Sargassum </a:t>
            </a:r>
            <a:r>
              <a:rPr lang="en-US" i="1" dirty="0" smtClean="0"/>
              <a:t>wightii</a:t>
            </a:r>
            <a:r>
              <a:rPr lang="en-US" dirty="0" smtClean="0"/>
              <a:t>, </a:t>
            </a:r>
            <a:endParaRPr lang="en-US" dirty="0" smtClean="0"/>
          </a:p>
          <a:p>
            <a:r>
              <a:rPr lang="en-US" i="1" dirty="0"/>
              <a:t>Stoechospermum </a:t>
            </a:r>
            <a:r>
              <a:rPr lang="en-US" i="1" dirty="0" smtClean="0"/>
              <a:t>mariginatum</a:t>
            </a:r>
            <a:r>
              <a:rPr lang="en-US" dirty="0" smtClean="0"/>
              <a:t>.</a:t>
            </a:r>
            <a:endParaRPr lang="en-US" dirty="0"/>
          </a:p>
        </p:txBody>
      </p:sp>
      <p:pic>
        <p:nvPicPr>
          <p:cNvPr id="4" name="Picture 3"/>
          <p:cNvPicPr>
            <a:picLocks noChangeAspect="1"/>
          </p:cNvPicPr>
          <p:nvPr/>
        </p:nvPicPr>
        <p:blipFill>
          <a:blip r:embed="rId2"/>
          <a:stretch>
            <a:fillRect/>
          </a:stretch>
        </p:blipFill>
        <p:spPr>
          <a:xfrm>
            <a:off x="0" y="-1"/>
            <a:ext cx="12192000" cy="1697755"/>
          </a:xfrm>
          <a:prstGeom prst="rect">
            <a:avLst/>
          </a:prstGeom>
        </p:spPr>
      </p:pic>
    </p:spTree>
    <p:extLst>
      <p:ext uri="{BB962C8B-B14F-4D97-AF65-F5344CB8AC3E}">
        <p14:creationId xmlns:p14="http://schemas.microsoft.com/office/powerpoint/2010/main" val="364445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208204" cy="1700011"/>
          </a:xfrm>
          <a:prstGeom prst="rect">
            <a:avLst/>
          </a:prstGeom>
        </p:spPr>
      </p:pic>
      <p:pic>
        <p:nvPicPr>
          <p:cNvPr id="3" name="Content Placeholder 2"/>
          <p:cNvPicPr>
            <a:picLocks noGrp="1" noChangeAspect="1"/>
          </p:cNvPicPr>
          <p:nvPr>
            <p:ph idx="1"/>
          </p:nvPr>
        </p:nvPicPr>
        <p:blipFill rotWithShape="1">
          <a:blip r:embed="rId3"/>
          <a:srcRect l="1283" t="1623" b="-1"/>
          <a:stretch/>
        </p:blipFill>
        <p:spPr>
          <a:xfrm>
            <a:off x="3131127" y="2189018"/>
            <a:ext cx="5624946" cy="4211782"/>
          </a:xfrm>
          <a:prstGeom prst="rect">
            <a:avLst/>
          </a:prstGeom>
        </p:spPr>
      </p:pic>
    </p:spTree>
    <p:extLst>
      <p:ext uri="{BB962C8B-B14F-4D97-AF65-F5344CB8AC3E}">
        <p14:creationId xmlns:p14="http://schemas.microsoft.com/office/powerpoint/2010/main" val="211542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208204" cy="1700011"/>
          </a:xfrm>
          <a:prstGeom prst="rect">
            <a:avLst/>
          </a:prstGeom>
        </p:spPr>
      </p:pic>
      <p:pic>
        <p:nvPicPr>
          <p:cNvPr id="4" name="Content Placeholder 3"/>
          <p:cNvPicPr>
            <a:picLocks noGrp="1" noChangeAspect="1"/>
          </p:cNvPicPr>
          <p:nvPr>
            <p:ph idx="1"/>
          </p:nvPr>
        </p:nvPicPr>
        <p:blipFill rotWithShape="1">
          <a:blip r:embed="rId3"/>
          <a:srcRect l="1055" t="3097"/>
          <a:stretch/>
        </p:blipFill>
        <p:spPr>
          <a:xfrm>
            <a:off x="2992582" y="2729346"/>
            <a:ext cx="5805054" cy="3117272"/>
          </a:xfrm>
          <a:prstGeom prst="rect">
            <a:avLst/>
          </a:prstGeom>
        </p:spPr>
      </p:pic>
    </p:spTree>
    <p:extLst>
      <p:ext uri="{BB962C8B-B14F-4D97-AF65-F5344CB8AC3E}">
        <p14:creationId xmlns:p14="http://schemas.microsoft.com/office/powerpoint/2010/main" val="284078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208204" cy="1700011"/>
          </a:xfrm>
          <a:prstGeom prst="rect">
            <a:avLst/>
          </a:prstGeom>
        </p:spPr>
      </p:pic>
      <p:pic>
        <p:nvPicPr>
          <p:cNvPr id="3" name="Content Placeholder 2"/>
          <p:cNvPicPr>
            <a:picLocks noGrp="1" noChangeAspect="1"/>
          </p:cNvPicPr>
          <p:nvPr>
            <p:ph idx="1"/>
          </p:nvPr>
        </p:nvPicPr>
        <p:blipFill rotWithShape="1">
          <a:blip r:embed="rId3"/>
          <a:srcRect l="1043" t="1209"/>
          <a:stretch/>
        </p:blipFill>
        <p:spPr>
          <a:xfrm>
            <a:off x="2812472" y="2299853"/>
            <a:ext cx="5458691" cy="3865419"/>
          </a:xfrm>
          <a:prstGeom prst="rect">
            <a:avLst/>
          </a:prstGeom>
        </p:spPr>
      </p:pic>
    </p:spTree>
    <p:extLst>
      <p:ext uri="{BB962C8B-B14F-4D97-AF65-F5344CB8AC3E}">
        <p14:creationId xmlns:p14="http://schemas.microsoft.com/office/powerpoint/2010/main" val="212780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208204" cy="1700011"/>
          </a:xfrm>
          <a:prstGeom prst="rect">
            <a:avLst/>
          </a:prstGeom>
        </p:spPr>
      </p:pic>
      <p:pic>
        <p:nvPicPr>
          <p:cNvPr id="3" name="Content Placeholder 2"/>
          <p:cNvPicPr>
            <a:picLocks noGrp="1" noChangeAspect="1"/>
          </p:cNvPicPr>
          <p:nvPr>
            <p:ph idx="1"/>
          </p:nvPr>
        </p:nvPicPr>
        <p:blipFill>
          <a:blip r:embed="rId3"/>
          <a:stretch>
            <a:fillRect/>
          </a:stretch>
        </p:blipFill>
        <p:spPr>
          <a:xfrm>
            <a:off x="2687782" y="2125302"/>
            <a:ext cx="5805053" cy="4344771"/>
          </a:xfrm>
          <a:prstGeom prst="rect">
            <a:avLst/>
          </a:prstGeom>
        </p:spPr>
      </p:pic>
    </p:spTree>
    <p:extLst>
      <p:ext uri="{BB962C8B-B14F-4D97-AF65-F5344CB8AC3E}">
        <p14:creationId xmlns:p14="http://schemas.microsoft.com/office/powerpoint/2010/main" val="283237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208204" cy="1700011"/>
          </a:xfrm>
          <a:prstGeom prst="rect">
            <a:avLst/>
          </a:prstGeom>
        </p:spPr>
      </p:pic>
      <p:pic>
        <p:nvPicPr>
          <p:cNvPr id="3" name="Content Placeholder 2"/>
          <p:cNvPicPr>
            <a:picLocks noGrp="1" noChangeAspect="1"/>
          </p:cNvPicPr>
          <p:nvPr>
            <p:ph idx="1"/>
          </p:nvPr>
        </p:nvPicPr>
        <p:blipFill rotWithShape="1">
          <a:blip r:embed="rId3"/>
          <a:srcRect l="2145" t="1608" r="1515"/>
          <a:stretch/>
        </p:blipFill>
        <p:spPr>
          <a:xfrm>
            <a:off x="3394364" y="2563092"/>
            <a:ext cx="4128653" cy="3380508"/>
          </a:xfrm>
          <a:prstGeom prst="rect">
            <a:avLst/>
          </a:prstGeom>
        </p:spPr>
      </p:pic>
    </p:spTree>
    <p:extLst>
      <p:ext uri="{BB962C8B-B14F-4D97-AF65-F5344CB8AC3E}">
        <p14:creationId xmlns:p14="http://schemas.microsoft.com/office/powerpoint/2010/main" val="2981969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148</Words>
  <Application>Microsoft Office PowerPoint</Application>
  <PresentationFormat>Widescreen</PresentationFormat>
  <Paragraphs>12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Aharoni</vt:lpstr>
      <vt:lpstr>Arial</vt:lpstr>
      <vt:lpstr>Calibri</vt:lpstr>
      <vt:lpstr>Calibri Light</vt:lpstr>
      <vt:lpstr>Candara</vt:lpstr>
      <vt:lpstr>Office Theme</vt:lpstr>
      <vt:lpstr>GC-MS Metabolite Profiling, Antibacterial, Antidiabetic and Antioxidant Activities of Brown Seaweeds, Sargassum wightii Greville Ex J. Agardh, 1848 and Stoechospermum marginatum (C. Agardh) Kützing 1843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 Reporting Practices of ADR: An Observational Study</dc:title>
  <dc:creator>USER 1</dc:creator>
  <cp:lastModifiedBy>Salman</cp:lastModifiedBy>
  <cp:revision>10</cp:revision>
  <dcterms:created xsi:type="dcterms:W3CDTF">2019-03-11T09:12:10Z</dcterms:created>
  <dcterms:modified xsi:type="dcterms:W3CDTF">2019-03-14T10:39:51Z</dcterms:modified>
</cp:coreProperties>
</file>