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1" r:id="rId7"/>
    <p:sldId id="262" r:id="rId8"/>
    <p:sldId id="265"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19734"/>
            <a:ext cx="12192000" cy="2970921"/>
          </a:xfrm>
        </p:spPr>
        <p:txBody>
          <a:bodyPr>
            <a:normAutofit/>
          </a:bodyPr>
          <a:lstStyle/>
          <a:p>
            <a:r>
              <a:rPr lang="en-US" sz="4800" dirty="0">
                <a:latin typeface="Aharoni" panose="02010803020104030203" pitchFamily="2" charset="-79"/>
                <a:cs typeface="Aharoni" panose="02010803020104030203" pitchFamily="2" charset="-79"/>
              </a:rPr>
              <a:t>Ameliorative Effect of Methanolic Extract of </a:t>
            </a:r>
            <a:r>
              <a:rPr lang="en-US" sz="4800" i="1" dirty="0">
                <a:latin typeface="Aharoni" panose="02010803020104030203" pitchFamily="2" charset="-79"/>
                <a:cs typeface="Aharoni" panose="02010803020104030203" pitchFamily="2" charset="-79"/>
              </a:rPr>
              <a:t>Allium cepa </a:t>
            </a:r>
            <a:r>
              <a:rPr lang="en-US" sz="4800" dirty="0">
                <a:latin typeface="Aharoni" panose="02010803020104030203" pitchFamily="2" charset="-79"/>
                <a:cs typeface="Aharoni" panose="02010803020104030203" pitchFamily="2" charset="-79"/>
              </a:rPr>
              <a:t>on Anticonvulsant Activity of Chloroform Extract of </a:t>
            </a:r>
            <a:r>
              <a:rPr lang="en-US" sz="4800" i="1" dirty="0">
                <a:latin typeface="Aharoni" panose="02010803020104030203" pitchFamily="2" charset="-79"/>
                <a:cs typeface="Aharoni" panose="02010803020104030203" pitchFamily="2" charset="-79"/>
              </a:rPr>
              <a:t>Acorus calamus </a:t>
            </a:r>
            <a:r>
              <a:rPr lang="en-US" sz="4800" dirty="0">
                <a:latin typeface="Aharoni" panose="02010803020104030203" pitchFamily="2" charset="-79"/>
                <a:cs typeface="Aharoni" panose="02010803020104030203" pitchFamily="2" charset="-79"/>
              </a:rPr>
              <a:t>Linn. Rhizomes</a:t>
            </a:r>
          </a:p>
        </p:txBody>
      </p:sp>
      <p:sp>
        <p:nvSpPr>
          <p:cNvPr id="3" name="Subtitle 2"/>
          <p:cNvSpPr>
            <a:spLocks noGrp="1"/>
          </p:cNvSpPr>
          <p:nvPr>
            <p:ph type="subTitle" idx="1"/>
          </p:nvPr>
        </p:nvSpPr>
        <p:spPr>
          <a:xfrm>
            <a:off x="138545" y="5292435"/>
            <a:ext cx="11748655" cy="1427019"/>
          </a:xfrm>
        </p:spPr>
        <p:txBody>
          <a:bodyPr>
            <a:normAutofit/>
          </a:bodyPr>
          <a:lstStyle/>
          <a:p>
            <a:r>
              <a:rPr lang="en-US" sz="3600" b="1" dirty="0">
                <a:latin typeface="Candara" panose="020E0502030303020204" pitchFamily="34" charset="0"/>
              </a:rPr>
              <a:t>Rahul Kaushik, Jainendra Jain, Rashmi Yadav, Lubhan Singh, Deepika Gupta, Akanksha Gupta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a:bodyPr>
          <a:lstStyle/>
          <a:p>
            <a:pPr algn="just"/>
            <a:r>
              <a:rPr lang="en-US" b="1" u="sng" dirty="0" smtClean="0"/>
              <a:t>Background:</a:t>
            </a:r>
            <a:r>
              <a:rPr lang="en-US" b="1" dirty="0" smtClean="0"/>
              <a:t> </a:t>
            </a:r>
            <a:r>
              <a:rPr lang="en-US" i="1" dirty="0"/>
              <a:t>Acorus calamus </a:t>
            </a:r>
            <a:r>
              <a:rPr lang="en-US" dirty="0"/>
              <a:t>is used in Ayurvedic System of Medicine as Medhya rasayana and prescribed as an aphrodisiac and nerve tonic since ancient times. Methanolic extract of </a:t>
            </a:r>
            <a:r>
              <a:rPr lang="en-US" i="1" dirty="0"/>
              <a:t>Allium cepa </a:t>
            </a:r>
            <a:r>
              <a:rPr lang="en-US" dirty="0"/>
              <a:t>(AC) bulbs was reported to possess anti-oxidant activity</a:t>
            </a:r>
            <a:r>
              <a:rPr lang="en-US" dirty="0" smtClean="0"/>
              <a:t>.</a:t>
            </a:r>
          </a:p>
          <a:p>
            <a:pPr algn="just"/>
            <a:r>
              <a:rPr lang="en-US" b="1" u="sng" dirty="0" smtClean="0"/>
              <a:t>Objective:</a:t>
            </a:r>
            <a:r>
              <a:rPr lang="en-US" dirty="0" smtClean="0"/>
              <a:t> In </a:t>
            </a:r>
            <a:r>
              <a:rPr lang="en-US" dirty="0"/>
              <a:t>this study we evaluated antiepileptic activity of chloroform extract containing β–Asarone (CBA) alone in varying doses and its combinations with varying doses of methanolic extract of </a:t>
            </a:r>
            <a:r>
              <a:rPr lang="en-US" i="1" dirty="0"/>
              <a:t>Allium cepa </a:t>
            </a:r>
            <a:r>
              <a:rPr lang="en-US" dirty="0"/>
              <a:t>bulbs (MAC) in Isoniazid induced seizure model in </a:t>
            </a:r>
            <a:r>
              <a:rPr lang="en-US" dirty="0" smtClean="0"/>
              <a:t>mice.</a:t>
            </a:r>
            <a:r>
              <a:rPr lang="en-US" dirty="0"/>
              <a: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u="sng" dirty="0" smtClean="0"/>
              <a:t>Method:</a:t>
            </a:r>
            <a:r>
              <a:rPr lang="en-US" dirty="0"/>
              <a:t>  </a:t>
            </a:r>
            <a:r>
              <a:rPr lang="en-US" dirty="0" smtClean="0"/>
              <a:t>Isoniazid </a:t>
            </a:r>
            <a:r>
              <a:rPr lang="en-US" dirty="0"/>
              <a:t>(INH, 150mg/kg) induced seizure model was used to study antiepileptic effects in mice. The mice were administered the test (CBA1, CBA2, CBA3, CBAC1, CBAC2 and CBAC3 and standard drug (Sodium valproate) 1hr before inducing seizures. The animals were observed for 2 hrs for onset of seizures and death</a:t>
            </a:r>
            <a:r>
              <a:rPr lang="en-US" dirty="0" smtClean="0"/>
              <a:t>.</a:t>
            </a:r>
            <a:r>
              <a:rPr lang="en-US" dirty="0"/>
              <a:t> </a:t>
            </a:r>
            <a:endParaRPr lang="en-US" dirty="0" smtClean="0"/>
          </a:p>
          <a:p>
            <a:pPr algn="just"/>
            <a:r>
              <a:rPr lang="en-US" b="1" u="sng" dirty="0" smtClean="0"/>
              <a:t>Results:</a:t>
            </a:r>
            <a:r>
              <a:rPr lang="en-US" dirty="0"/>
              <a:t>  Study has shown that CBA at a dose of 50, 100 and 150 mg/kg offered 50%, 83.33% and 100% protection against death respectively whereas CBAC, the combinations of CBA (50mg/kg) with 100, 200 and 300mg/kg dose of MAC shows 66.67%, 100% and 100% protection of animals against death respectively prolonging the mean time for onset of seizures and reducing the severity of seizures as compared to CBA (50mg/kg) </a:t>
            </a:r>
            <a:r>
              <a:rPr lang="en-US" dirty="0" smtClean="0"/>
              <a:t>alone.</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b="1" u="sng" dirty="0" smtClean="0"/>
              <a:t>Conclusion:</a:t>
            </a:r>
            <a:r>
              <a:rPr lang="en-US" dirty="0"/>
              <a:t>  The methanolic extract of </a:t>
            </a:r>
            <a:r>
              <a:rPr lang="en-US" i="1" dirty="0"/>
              <a:t>Allium cepa </a:t>
            </a:r>
            <a:r>
              <a:rPr lang="en-US" dirty="0"/>
              <a:t>ameloriated the anticonvulsant activity of chloroform extract containing β–Asarone and also reduced the severity of seizure episodes at all doses. The combined therapy of β-Asarone and </a:t>
            </a:r>
            <a:r>
              <a:rPr lang="en-US" i="1" dirty="0"/>
              <a:t>Allium cepa </a:t>
            </a:r>
            <a:r>
              <a:rPr lang="en-US" dirty="0"/>
              <a:t>can prove to be an alternative to synthetic antiepileptic drugs.</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120290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Anticonvulsant</a:t>
            </a:r>
            <a:r>
              <a:rPr lang="en-US" dirty="0" smtClean="0"/>
              <a:t>, </a:t>
            </a:r>
          </a:p>
          <a:p>
            <a:r>
              <a:rPr lang="en-US" i="1" dirty="0"/>
              <a:t>Acorus </a:t>
            </a:r>
            <a:r>
              <a:rPr lang="en-US" i="1" dirty="0" smtClean="0"/>
              <a:t>calamus</a:t>
            </a:r>
            <a:r>
              <a:rPr lang="en-US" dirty="0" smtClean="0"/>
              <a:t>, </a:t>
            </a:r>
          </a:p>
          <a:p>
            <a:r>
              <a:rPr lang="en-US" dirty="0"/>
              <a:t>Isoniazid (INH</a:t>
            </a:r>
            <a:r>
              <a:rPr lang="en-US" dirty="0" smtClean="0"/>
              <a:t>), </a:t>
            </a:r>
          </a:p>
          <a:p>
            <a:r>
              <a:rPr lang="el-GR" dirty="0"/>
              <a:t>β-</a:t>
            </a:r>
            <a:r>
              <a:rPr lang="en-US" dirty="0"/>
              <a:t>Asarone</a:t>
            </a:r>
            <a:r>
              <a:rPr lang="en-US" dirty="0" smtClean="0"/>
              <a:t>, </a:t>
            </a:r>
          </a:p>
          <a:p>
            <a:r>
              <a:rPr lang="en-US" i="1" dirty="0"/>
              <a:t>Allium </a:t>
            </a:r>
            <a:r>
              <a:rPr lang="en-US" i="1" dirty="0" smtClean="0"/>
              <a:t>cepa</a:t>
            </a:r>
            <a:r>
              <a:rPr lang="en-US" dirty="0" smtClean="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1561" t="1188"/>
          <a:stretch/>
        </p:blipFill>
        <p:spPr>
          <a:xfrm>
            <a:off x="4017819" y="3006437"/>
            <a:ext cx="3893127" cy="2646218"/>
          </a:xfrm>
          <a:prstGeom prst="rect">
            <a:avLst/>
          </a:prstGeom>
        </p:spPr>
      </p:pic>
    </p:spTree>
    <p:extLst>
      <p:ext uri="{BB962C8B-B14F-4D97-AF65-F5344CB8AC3E}">
        <p14:creationId xmlns:p14="http://schemas.microsoft.com/office/powerpoint/2010/main" val="2115420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8" name="Content Placeholder 7"/>
          <p:cNvPicPr>
            <a:picLocks noGrp="1" noChangeAspect="1"/>
          </p:cNvPicPr>
          <p:nvPr>
            <p:ph idx="1"/>
          </p:nvPr>
        </p:nvPicPr>
        <p:blipFill rotWithShape="1">
          <a:blip r:embed="rId3"/>
          <a:srcRect l="752" t="2380" r="523"/>
          <a:stretch/>
        </p:blipFill>
        <p:spPr>
          <a:xfrm>
            <a:off x="2895601" y="2327563"/>
            <a:ext cx="6317672" cy="3643745"/>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1105" t="3051"/>
          <a:stretch/>
        </p:blipFill>
        <p:spPr>
          <a:xfrm>
            <a:off x="2036618" y="2369126"/>
            <a:ext cx="8077200" cy="3380509"/>
          </a:xfrm>
          <a:prstGeom prst="rect">
            <a:avLst/>
          </a:prstGeom>
        </p:spPr>
      </p:pic>
    </p:spTree>
    <p:extLst>
      <p:ext uri="{BB962C8B-B14F-4D97-AF65-F5344CB8AC3E}">
        <p14:creationId xmlns:p14="http://schemas.microsoft.com/office/powerpoint/2010/main" val="4291915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973059" cy="4922905"/>
          </a:xfrm>
        </p:spPr>
        <p:txBody>
          <a:bodyPr>
            <a:normAutofit/>
          </a:bodyPr>
          <a:lstStyle/>
          <a:p>
            <a:pPr marL="0" indent="0" algn="just">
              <a:buNone/>
            </a:pPr>
            <a:r>
              <a:rPr lang="en-US" i="1" dirty="0"/>
              <a:t>Allium cepa </a:t>
            </a:r>
            <a:r>
              <a:rPr lang="en-US" dirty="0"/>
              <a:t>have tremendously ameliorated the antiepileptic potential of chloroform extract containing β-Asarone as major ingredient. This kind of combination therapy not only increases protection but also reduces high degree of toxicities. Also, being naturally occurring ingredients these can be better option for synthetic antiepileptic drugs which are associated with degenerative effects and toxicities</a:t>
            </a:r>
            <a:r>
              <a:rPr lang="en-US" dirty="0" smtClean="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202</Words>
  <Application>Microsoft Office PowerPoint</Application>
  <PresentationFormat>Widescreen</PresentationFormat>
  <Paragraphs>14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Aharoni</vt:lpstr>
      <vt:lpstr>Arial</vt:lpstr>
      <vt:lpstr>Calibri</vt:lpstr>
      <vt:lpstr>Calibri Light</vt:lpstr>
      <vt:lpstr>Candara</vt:lpstr>
      <vt:lpstr>Office Theme</vt:lpstr>
      <vt:lpstr>Ameliorative Effect of Methanolic Extract of Allium cepa on Anticonvulsant Activity of Chloroform Extract of Acorus calamus Linn. Rhizomes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6</cp:revision>
  <dcterms:created xsi:type="dcterms:W3CDTF">2019-03-11T09:12:10Z</dcterms:created>
  <dcterms:modified xsi:type="dcterms:W3CDTF">2019-03-14T11:52:14Z</dcterms:modified>
</cp:coreProperties>
</file>