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1"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p:scale>
          <a:sx n="75" d="100"/>
          <a:sy n="75" d="100"/>
        </p:scale>
        <p:origin x="318"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AAAA4B3-BA2C-4A9D-9C8E-374B7EE435F3}" type="datetimeFigureOut">
              <a:rPr lang="en-US" smtClean="0"/>
              <a:t>12/16/2021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15379182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AAA4B3-BA2C-4A9D-9C8E-374B7EE435F3}" type="datetimeFigureOut">
              <a:rPr lang="en-US" smtClean="0"/>
              <a:t>12/16/2021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3609769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AAA4B3-BA2C-4A9D-9C8E-374B7EE435F3}" type="datetimeFigureOut">
              <a:rPr lang="en-US" smtClean="0"/>
              <a:t>12/16/2021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13124296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AAA4B3-BA2C-4A9D-9C8E-374B7EE435F3}" type="datetimeFigureOut">
              <a:rPr lang="en-US" smtClean="0"/>
              <a:t>12/16/2021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3332244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AAAA4B3-BA2C-4A9D-9C8E-374B7EE435F3}" type="datetimeFigureOut">
              <a:rPr lang="en-US" smtClean="0"/>
              <a:t>12/16/2021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0294084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AAAA4B3-BA2C-4A9D-9C8E-374B7EE435F3}" type="datetimeFigureOut">
              <a:rPr lang="en-US" smtClean="0"/>
              <a:t>12/16/2021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30513881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AAAA4B3-BA2C-4A9D-9C8E-374B7EE435F3}" type="datetimeFigureOut">
              <a:rPr lang="en-US" smtClean="0"/>
              <a:t>12/16/2021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42264191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AAAA4B3-BA2C-4A9D-9C8E-374B7EE435F3}" type="datetimeFigureOut">
              <a:rPr lang="en-US" smtClean="0"/>
              <a:t>12/16/2021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0182374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AAA4B3-BA2C-4A9D-9C8E-374B7EE435F3}" type="datetimeFigureOut">
              <a:rPr lang="en-US" smtClean="0"/>
              <a:t>12/16/2021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11254226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AAA4B3-BA2C-4A9D-9C8E-374B7EE435F3}" type="datetimeFigureOut">
              <a:rPr lang="en-US" smtClean="0"/>
              <a:t>12/16/2021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3712441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AAA4B3-BA2C-4A9D-9C8E-374B7EE435F3}" type="datetimeFigureOut">
              <a:rPr lang="en-US" smtClean="0"/>
              <a:t>12/16/2021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31326738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AAA4B3-BA2C-4A9D-9C8E-374B7EE435F3}" type="datetimeFigureOut">
              <a:rPr lang="en-US" smtClean="0"/>
              <a:t>12/16/2021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BDE1C0-809E-4282-9B4E-E48A4A40CCAE}" type="slidenum">
              <a:rPr lang="en-US" smtClean="0"/>
              <a:t>‹#›</a:t>
            </a:fld>
            <a:endParaRPr lang="en-US"/>
          </a:p>
        </p:txBody>
      </p:sp>
    </p:spTree>
    <p:extLst>
      <p:ext uri="{BB962C8B-B14F-4D97-AF65-F5344CB8AC3E}">
        <p14:creationId xmlns:p14="http://schemas.microsoft.com/office/powerpoint/2010/main" val="10475202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4691" y="2312644"/>
            <a:ext cx="12067309" cy="2529811"/>
          </a:xfrm>
        </p:spPr>
        <p:txBody>
          <a:bodyPr>
            <a:normAutofit fontScale="90000"/>
          </a:bodyPr>
          <a:lstStyle/>
          <a:p>
            <a:r>
              <a:rPr lang="en-US" sz="5300" dirty="0">
                <a:latin typeface="Aharoni" panose="02010803020104030203" pitchFamily="2" charset="-79"/>
                <a:cs typeface="Aharoni" panose="02010803020104030203" pitchFamily="2" charset="-79"/>
              </a:rPr>
              <a:t>The Impact of </a:t>
            </a:r>
            <a:r>
              <a:rPr lang="en-US" sz="5300" dirty="0" err="1">
                <a:latin typeface="Aharoni" panose="02010803020104030203" pitchFamily="2" charset="-79"/>
                <a:cs typeface="Aharoni" panose="02010803020104030203" pitchFamily="2" charset="-79"/>
              </a:rPr>
              <a:t>Aflibercept</a:t>
            </a:r>
            <a:r>
              <a:rPr lang="en-US" sz="5300" dirty="0">
                <a:latin typeface="Aharoni" panose="02010803020104030203" pitchFamily="2" charset="-79"/>
                <a:cs typeface="Aharoni" panose="02010803020104030203" pitchFamily="2" charset="-79"/>
              </a:rPr>
              <a:t> on Diabetic Macular Edema </a:t>
            </a:r>
            <a:r>
              <a:rPr lang="en-US" sz="5300" dirty="0" smtClean="0">
                <a:latin typeface="Aharoni" panose="02010803020104030203" pitchFamily="2" charset="-79"/>
                <a:cs typeface="Aharoni" panose="02010803020104030203" pitchFamily="2" charset="-79"/>
              </a:rPr>
              <a:t>Patients Refractory </a:t>
            </a:r>
            <a:r>
              <a:rPr lang="en-US" sz="5300" dirty="0">
                <a:latin typeface="Aharoni" panose="02010803020104030203" pitchFamily="2" charset="-79"/>
                <a:cs typeface="Aharoni" panose="02010803020104030203" pitchFamily="2" charset="-79"/>
              </a:rPr>
              <a:t>to </a:t>
            </a:r>
            <a:r>
              <a:rPr lang="en-US" sz="5300" dirty="0" err="1">
                <a:latin typeface="Aharoni" panose="02010803020104030203" pitchFamily="2" charset="-79"/>
                <a:cs typeface="Aharoni" panose="02010803020104030203" pitchFamily="2" charset="-79"/>
              </a:rPr>
              <a:t>Ranibizumab</a:t>
            </a:r>
            <a:r>
              <a:rPr lang="en-US" sz="5300" dirty="0">
                <a:latin typeface="Aharoni" panose="02010803020104030203" pitchFamily="2" charset="-79"/>
                <a:cs typeface="Aharoni" panose="02010803020104030203" pitchFamily="2" charset="-79"/>
              </a:rPr>
              <a:t> in a Tertiary Care Eye </a:t>
            </a:r>
            <a:r>
              <a:rPr lang="en-US" sz="5300" dirty="0" smtClean="0">
                <a:latin typeface="Aharoni" panose="02010803020104030203" pitchFamily="2" charset="-79"/>
                <a:cs typeface="Aharoni" panose="02010803020104030203" pitchFamily="2" charset="-79"/>
              </a:rPr>
              <a:t>Specialist Hospital</a:t>
            </a:r>
            <a:r>
              <a:rPr lang="en-US" sz="5300" dirty="0">
                <a:latin typeface="Aharoni" panose="02010803020104030203" pitchFamily="2" charset="-79"/>
                <a:cs typeface="Aharoni" panose="02010803020104030203" pitchFamily="2" charset="-79"/>
              </a:rPr>
              <a:t>, Saudi Arabia</a:t>
            </a:r>
            <a:endParaRPr lang="en-US" sz="5300" dirty="0">
              <a:latin typeface="Aharoni" panose="02010803020104030203" pitchFamily="2" charset="-79"/>
              <a:cs typeface="Aharoni" panose="02010803020104030203" pitchFamily="2" charset="-79"/>
            </a:endParaRPr>
          </a:p>
        </p:txBody>
      </p:sp>
      <p:sp>
        <p:nvSpPr>
          <p:cNvPr id="3" name="Subtitle 2"/>
          <p:cNvSpPr>
            <a:spLocks noGrp="1"/>
          </p:cNvSpPr>
          <p:nvPr>
            <p:ph type="subTitle" idx="1"/>
          </p:nvPr>
        </p:nvSpPr>
        <p:spPr>
          <a:xfrm>
            <a:off x="124691" y="4883888"/>
            <a:ext cx="11917055" cy="946946"/>
          </a:xfrm>
        </p:spPr>
        <p:txBody>
          <a:bodyPr>
            <a:noAutofit/>
          </a:bodyPr>
          <a:lstStyle/>
          <a:p>
            <a:r>
              <a:rPr lang="en-US" sz="3200" b="1" dirty="0">
                <a:latin typeface="Candara" panose="020E0502030303020204" pitchFamily="34" charset="0"/>
              </a:rPr>
              <a:t>Abdullah </a:t>
            </a:r>
            <a:r>
              <a:rPr lang="en-US" sz="3200" b="1" dirty="0" err="1">
                <a:latin typeface="Candara" panose="020E0502030303020204" pitchFamily="34" charset="0"/>
              </a:rPr>
              <a:t>AlHumaidan</a:t>
            </a:r>
            <a:r>
              <a:rPr lang="en-US" sz="3200" b="1" dirty="0">
                <a:latin typeface="Candara" panose="020E0502030303020204" pitchFamily="34" charset="0"/>
              </a:rPr>
              <a:t>, </a:t>
            </a:r>
            <a:r>
              <a:rPr lang="en-US" sz="3200" b="1" dirty="0" err="1">
                <a:latin typeface="Candara" panose="020E0502030303020204" pitchFamily="34" charset="0"/>
              </a:rPr>
              <a:t>Sitah</a:t>
            </a:r>
            <a:r>
              <a:rPr lang="en-US" sz="3200" b="1" dirty="0">
                <a:latin typeface="Candara" panose="020E0502030303020204" pitchFamily="34" charset="0"/>
              </a:rPr>
              <a:t> </a:t>
            </a:r>
            <a:r>
              <a:rPr lang="en-US" sz="3200" b="1" dirty="0" err="1">
                <a:latin typeface="Candara" panose="020E0502030303020204" pitchFamily="34" charset="0"/>
              </a:rPr>
              <a:t>AlZuman</a:t>
            </a:r>
            <a:r>
              <a:rPr lang="en-US" sz="3200" b="1" dirty="0">
                <a:latin typeface="Candara" panose="020E0502030303020204" pitchFamily="34" charset="0"/>
              </a:rPr>
              <a:t>, Muhammad </a:t>
            </a:r>
            <a:r>
              <a:rPr lang="en-US" sz="3200" b="1" dirty="0" err="1">
                <a:latin typeface="Candara" panose="020E0502030303020204" pitchFamily="34" charset="0"/>
              </a:rPr>
              <a:t>Haris</a:t>
            </a:r>
            <a:r>
              <a:rPr lang="en-US" sz="3200" b="1" dirty="0">
                <a:latin typeface="Candara" panose="020E0502030303020204" pitchFamily="34" charset="0"/>
              </a:rPr>
              <a:t> </a:t>
            </a:r>
            <a:r>
              <a:rPr lang="en-US" sz="3200" b="1" dirty="0" err="1">
                <a:latin typeface="Candara" panose="020E0502030303020204" pitchFamily="34" charset="0"/>
              </a:rPr>
              <a:t>Mazhar</a:t>
            </a:r>
            <a:r>
              <a:rPr lang="en-US" sz="3200" b="1" dirty="0">
                <a:latin typeface="Candara" panose="020E0502030303020204" pitchFamily="34" charset="0"/>
              </a:rPr>
              <a:t>, </a:t>
            </a:r>
            <a:r>
              <a:rPr lang="en-US" sz="3200" b="1" dirty="0" err="1">
                <a:latin typeface="Candara" panose="020E0502030303020204" pitchFamily="34" charset="0"/>
              </a:rPr>
              <a:t>Arwa</a:t>
            </a:r>
            <a:r>
              <a:rPr lang="en-US" sz="3200" b="1" dirty="0">
                <a:latin typeface="Candara" panose="020E0502030303020204" pitchFamily="34" charset="0"/>
              </a:rPr>
              <a:t> A </a:t>
            </a:r>
            <a:r>
              <a:rPr lang="en-US" sz="3200" b="1" dirty="0" err="1">
                <a:latin typeface="Candara" panose="020E0502030303020204" pitchFamily="34" charset="0"/>
              </a:rPr>
              <a:t>AlDahash</a:t>
            </a:r>
            <a:r>
              <a:rPr lang="en-US" sz="3200" b="1" dirty="0">
                <a:latin typeface="Candara" panose="020E0502030303020204" pitchFamily="34" charset="0"/>
              </a:rPr>
              <a:t>, </a:t>
            </a:r>
            <a:r>
              <a:rPr lang="en-US" sz="3200" b="1" dirty="0" err="1">
                <a:latin typeface="Candara" panose="020E0502030303020204" pitchFamily="34" charset="0"/>
              </a:rPr>
              <a:t>Wejdan</a:t>
            </a:r>
            <a:r>
              <a:rPr lang="en-US" sz="3200" b="1" dirty="0">
                <a:latin typeface="Candara" panose="020E0502030303020204" pitchFamily="34" charset="0"/>
              </a:rPr>
              <a:t> </a:t>
            </a:r>
            <a:r>
              <a:rPr lang="en-US" sz="3200" b="1" dirty="0" err="1">
                <a:latin typeface="Candara" panose="020E0502030303020204" pitchFamily="34" charset="0"/>
              </a:rPr>
              <a:t>AlMussalam</a:t>
            </a:r>
            <a:r>
              <a:rPr lang="en-US" sz="3200" b="1" dirty="0">
                <a:latin typeface="Candara" panose="020E0502030303020204" pitchFamily="34" charset="0"/>
              </a:rPr>
              <a:t>, Hassan </a:t>
            </a:r>
            <a:r>
              <a:rPr lang="en-US" sz="3200" b="1" dirty="0" err="1">
                <a:latin typeface="Candara" panose="020E0502030303020204" pitchFamily="34" charset="0"/>
              </a:rPr>
              <a:t>AlDhibi</a:t>
            </a:r>
            <a:r>
              <a:rPr lang="en-US" sz="3200" b="1" dirty="0">
                <a:latin typeface="Candara" panose="020E0502030303020204" pitchFamily="34" charset="0"/>
              </a:rPr>
              <a:t>, Marco Mura, </a:t>
            </a:r>
            <a:r>
              <a:rPr lang="en-US" sz="3200" b="1" dirty="0" err="1">
                <a:latin typeface="Candara" panose="020E0502030303020204" pitchFamily="34" charset="0"/>
              </a:rPr>
              <a:t>Loujain</a:t>
            </a:r>
            <a:r>
              <a:rPr lang="en-US" sz="3200" b="1" dirty="0">
                <a:latin typeface="Candara" panose="020E0502030303020204" pitchFamily="34" charset="0"/>
              </a:rPr>
              <a:t> </a:t>
            </a:r>
            <a:r>
              <a:rPr lang="en-US" sz="3200" b="1" dirty="0" err="1">
                <a:latin typeface="Candara" panose="020E0502030303020204" pitchFamily="34" charset="0"/>
              </a:rPr>
              <a:t>AlAbbasi</a:t>
            </a:r>
            <a:r>
              <a:rPr lang="en-US" sz="3200" b="1" dirty="0">
                <a:latin typeface="Candara" panose="020E0502030303020204" pitchFamily="34" charset="0"/>
              </a:rPr>
              <a:t>, Rajiv </a:t>
            </a:r>
            <a:r>
              <a:rPr lang="en-US" sz="3200" b="1" dirty="0" err="1">
                <a:latin typeface="Candara" panose="020E0502030303020204" pitchFamily="34" charset="0"/>
              </a:rPr>
              <a:t>Khandekar</a:t>
            </a:r>
            <a:endParaRPr lang="en-US" sz="3200" b="1" dirty="0">
              <a:latin typeface="Candara" panose="020E0502030303020204" pitchFamily="34" charset="0"/>
            </a:endParaRPr>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13818476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96213" y="1918952"/>
            <a:ext cx="11629623" cy="4803820"/>
          </a:xfrm>
        </p:spPr>
        <p:txBody>
          <a:bodyPr>
            <a:noAutofit/>
          </a:bodyPr>
          <a:lstStyle/>
          <a:p>
            <a:pPr algn="just"/>
            <a:r>
              <a:rPr lang="en-US" sz="2300" b="1" u="sng" dirty="0"/>
              <a:t>Aim</a:t>
            </a:r>
            <a:r>
              <a:rPr lang="en-US" sz="2300" b="1" u="sng" dirty="0" smtClean="0"/>
              <a:t>:</a:t>
            </a:r>
            <a:r>
              <a:rPr lang="en-US" sz="2300" b="1" dirty="0" smtClean="0"/>
              <a:t> </a:t>
            </a:r>
            <a:r>
              <a:rPr lang="en-US" sz="2300" dirty="0"/>
              <a:t>The purpose of this study is to see if switching from </a:t>
            </a:r>
            <a:r>
              <a:rPr lang="en-US" sz="2300" dirty="0" err="1"/>
              <a:t>intravitreal</a:t>
            </a:r>
            <a:r>
              <a:rPr lang="en-US" sz="2300" dirty="0"/>
              <a:t> </a:t>
            </a:r>
            <a:r>
              <a:rPr lang="en-US" sz="2300" dirty="0" err="1"/>
              <a:t>Ranibizumab</a:t>
            </a:r>
            <a:r>
              <a:rPr lang="en-US" sz="2300" dirty="0"/>
              <a:t>, an anti–Vascular Endothelial Growth Factor (anti-VEGF), to </a:t>
            </a:r>
            <a:r>
              <a:rPr lang="en-US" sz="2300" dirty="0" err="1"/>
              <a:t>Aflibercept</a:t>
            </a:r>
            <a:r>
              <a:rPr lang="en-US" sz="2300" dirty="0"/>
              <a:t> is evidence-based in the diabetic Saudi population. We compared the efficacy of three injections of the </a:t>
            </a:r>
            <a:r>
              <a:rPr lang="en-US" sz="2300" dirty="0" err="1"/>
              <a:t>Aflibercept</a:t>
            </a:r>
            <a:r>
              <a:rPr lang="en-US" sz="2300" dirty="0"/>
              <a:t> treatment regimen in diabetic macular edema (DME) cases refractory to </a:t>
            </a:r>
            <a:r>
              <a:rPr lang="en-US" sz="2300" dirty="0" err="1"/>
              <a:t>Ranibizumab</a:t>
            </a:r>
            <a:r>
              <a:rPr lang="en-US" sz="2300" dirty="0"/>
              <a:t>. </a:t>
            </a:r>
            <a:endParaRPr lang="en-US" sz="2300" dirty="0" smtClean="0"/>
          </a:p>
          <a:p>
            <a:pPr algn="just"/>
            <a:r>
              <a:rPr lang="en-US" sz="2300" b="1" u="sng" dirty="0"/>
              <a:t>Methods</a:t>
            </a:r>
            <a:r>
              <a:rPr lang="en-US" sz="2300" b="1" u="sng" dirty="0" smtClean="0"/>
              <a:t>:</a:t>
            </a:r>
            <a:r>
              <a:rPr lang="en-US" sz="2300" dirty="0"/>
              <a:t> </a:t>
            </a:r>
            <a:r>
              <a:rPr lang="en-US" sz="2300" dirty="0"/>
              <a:t>In 2018, a retrospective single-arm cohort study was carried out. Cases of refractory DME were evaluated before and after three injections of </a:t>
            </a:r>
            <a:r>
              <a:rPr lang="en-US" sz="2300" dirty="0" err="1"/>
              <a:t>Ranibizumab</a:t>
            </a:r>
            <a:r>
              <a:rPr lang="en-US" sz="2300" dirty="0"/>
              <a:t>, as well as three </a:t>
            </a:r>
            <a:r>
              <a:rPr lang="en-US" sz="2300" dirty="0" err="1"/>
              <a:t>Aflibercept</a:t>
            </a:r>
            <a:r>
              <a:rPr lang="en-US" sz="2300" dirty="0"/>
              <a:t> treatment regimens. Optical Coherence Tomography (OCT) was used to investigate changes in Central Macular Thickness (CMT) (anatomic outcome). In addition, changes in the CMT and Best Corrected Visual Acuity (BCVA) (functional outcome) were assessed.  </a:t>
            </a:r>
            <a:endParaRPr lang="en-US" sz="2300" dirty="0" smtClean="0"/>
          </a:p>
          <a:p>
            <a:pPr marL="0" indent="0" algn="just">
              <a:buNone/>
            </a:pPr>
            <a:endParaRPr lang="en-US" sz="2300" dirty="0" smtClean="0"/>
          </a:p>
        </p:txBody>
      </p:sp>
      <p:pic>
        <p:nvPicPr>
          <p:cNvPr id="5" name="Picture 4"/>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17382905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93183" y="1864261"/>
            <a:ext cx="11848563" cy="4993739"/>
          </a:xfrm>
        </p:spPr>
        <p:txBody>
          <a:bodyPr>
            <a:noAutofit/>
          </a:bodyPr>
          <a:lstStyle/>
          <a:p>
            <a:pPr algn="just"/>
            <a:r>
              <a:rPr lang="en-US" sz="2300" b="1" u="sng" dirty="0"/>
              <a:t>Results</a:t>
            </a:r>
            <a:r>
              <a:rPr lang="en-US" sz="2300" b="1" u="sng" dirty="0" smtClean="0"/>
              <a:t>:</a:t>
            </a:r>
            <a:r>
              <a:rPr lang="en-US" sz="2300" dirty="0"/>
              <a:t> </a:t>
            </a:r>
            <a:r>
              <a:rPr lang="en-US" sz="2300" dirty="0"/>
              <a:t> The cohort consisted of 74 eyes from 74 DME patients. As an anatomical indicator, the mean CMT decreased from 482±153 μ to 385.6±134.6 μ after three injections of </a:t>
            </a:r>
            <a:r>
              <a:rPr lang="en-US" sz="2300" dirty="0" err="1"/>
              <a:t>Ranibizumab</a:t>
            </a:r>
            <a:r>
              <a:rPr lang="en-US" sz="2300" dirty="0"/>
              <a:t>. In contrast, with </a:t>
            </a:r>
            <a:r>
              <a:rPr lang="en-US" sz="2300" dirty="0" err="1"/>
              <a:t>Aflibercept</a:t>
            </a:r>
            <a:r>
              <a:rPr lang="en-US" sz="2300" dirty="0"/>
              <a:t> treatment, the mean CMT decreased to 370.2±116.9 μ. The decrease in CMT was statistically significant [94.6μ (95% confidence interval (CI): 54.8; 134.3] (P 0.001). In addition, BCVA improved by two or more lines in 17 (23%) of the eyes treated with </a:t>
            </a:r>
            <a:r>
              <a:rPr lang="en-US" sz="2300" dirty="0" err="1"/>
              <a:t>Aflibercept</a:t>
            </a:r>
            <a:r>
              <a:rPr lang="en-US" sz="2300" dirty="0"/>
              <a:t>, remained unchanged in 40 (54%) of the eyes, and decreased in 17 (23%) of the eyes.</a:t>
            </a:r>
            <a:endParaRPr lang="en-US" sz="2300" dirty="0" smtClean="0"/>
          </a:p>
          <a:p>
            <a:pPr algn="just"/>
            <a:r>
              <a:rPr lang="en-US" sz="2300" b="1" u="sng" dirty="0"/>
              <a:t>Conclusion:</a:t>
            </a:r>
            <a:r>
              <a:rPr lang="en-US" sz="2300" dirty="0"/>
              <a:t>  The anatomic successes of both anti-VEGF (</a:t>
            </a:r>
            <a:r>
              <a:rPr lang="en-US" sz="2300" dirty="0" err="1"/>
              <a:t>Ranibizumab</a:t>
            </a:r>
            <a:r>
              <a:rPr lang="en-US" sz="2300" dirty="0"/>
              <a:t> and </a:t>
            </a:r>
            <a:r>
              <a:rPr lang="en-US" sz="2300" dirty="0" err="1"/>
              <a:t>Aflibercept</a:t>
            </a:r>
            <a:r>
              <a:rPr lang="en-US" sz="2300" dirty="0"/>
              <a:t>) treatment regimens in Saudi patients with DME are promising. The </a:t>
            </a:r>
            <a:r>
              <a:rPr lang="en-US" sz="2300" dirty="0" err="1"/>
              <a:t>Aflibercept</a:t>
            </a:r>
            <a:r>
              <a:rPr lang="en-US" sz="2300" dirty="0"/>
              <a:t> treatment regimen improves success in refractory DME cases, but the visual improvement appears to be limited.</a:t>
            </a:r>
            <a:endParaRPr lang="en-US" sz="2300" dirty="0"/>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17424840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838200" y="1825624"/>
            <a:ext cx="10515600" cy="4806995"/>
          </a:xfrm>
        </p:spPr>
        <p:txBody>
          <a:bodyPr/>
          <a:lstStyle/>
          <a:p>
            <a:pPr marL="0" indent="0">
              <a:buNone/>
            </a:pPr>
            <a:r>
              <a:rPr lang="en-US" b="1" u="sng" dirty="0" smtClean="0"/>
              <a:t>KEYWORDS </a:t>
            </a:r>
            <a:endParaRPr lang="en-US" dirty="0"/>
          </a:p>
          <a:p>
            <a:r>
              <a:rPr lang="en-US" dirty="0" err="1"/>
              <a:t>Aflibercept</a:t>
            </a:r>
            <a:r>
              <a:rPr lang="en-US" dirty="0"/>
              <a:t>, </a:t>
            </a:r>
          </a:p>
          <a:p>
            <a:r>
              <a:rPr lang="en-US" dirty="0" err="1"/>
              <a:t>Ranibizumab</a:t>
            </a:r>
            <a:r>
              <a:rPr lang="en-US" dirty="0"/>
              <a:t>, </a:t>
            </a:r>
          </a:p>
          <a:p>
            <a:r>
              <a:rPr lang="en-US" dirty="0"/>
              <a:t>Diabetic Macular Edema (DME), </a:t>
            </a:r>
          </a:p>
          <a:p>
            <a:r>
              <a:rPr lang="en-US" dirty="0"/>
              <a:t>Anti Vascular Endothelial Growth Factors (Anti-VEGF), </a:t>
            </a:r>
          </a:p>
          <a:p>
            <a:r>
              <a:rPr lang="en-US" dirty="0"/>
              <a:t>Diabetic retinopathy, </a:t>
            </a:r>
          </a:p>
          <a:p>
            <a:r>
              <a:rPr lang="en-US" dirty="0"/>
              <a:t>Diabetes.</a:t>
            </a:r>
            <a:endParaRPr lang="en-US" dirty="0"/>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36444515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a:blip r:embed="rId2"/>
          <a:stretch>
            <a:fillRect/>
          </a:stretch>
        </p:blipFill>
        <p:spPr>
          <a:xfrm>
            <a:off x="-19050" y="0"/>
            <a:ext cx="12211050" cy="1695450"/>
          </a:xfrm>
          <a:prstGeom prst="rect">
            <a:avLst/>
          </a:prstGeom>
        </p:spPr>
      </p:pic>
      <p:pic>
        <p:nvPicPr>
          <p:cNvPr id="16" name="Content Placeholder 15"/>
          <p:cNvPicPr>
            <a:picLocks noGrp="1" noChangeAspect="1"/>
          </p:cNvPicPr>
          <p:nvPr>
            <p:ph idx="1"/>
          </p:nvPr>
        </p:nvPicPr>
        <p:blipFill>
          <a:blip r:embed="rId3"/>
          <a:stretch>
            <a:fillRect/>
          </a:stretch>
        </p:blipFill>
        <p:spPr>
          <a:xfrm>
            <a:off x="3658486" y="2092325"/>
            <a:ext cx="4855978" cy="4351338"/>
          </a:xfrm>
          <a:prstGeom prst="rect">
            <a:avLst/>
          </a:prstGeom>
        </p:spPr>
      </p:pic>
    </p:spTree>
    <p:extLst>
      <p:ext uri="{BB962C8B-B14F-4D97-AF65-F5344CB8AC3E}">
        <p14:creationId xmlns:p14="http://schemas.microsoft.com/office/powerpoint/2010/main" val="224580768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163</TotalTime>
  <Words>136</Words>
  <Application>Microsoft Office PowerPoint</Application>
  <PresentationFormat>Widescreen</PresentationFormat>
  <Paragraphs>13</Paragraphs>
  <Slides>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Aharoni</vt:lpstr>
      <vt:lpstr>Arial</vt:lpstr>
      <vt:lpstr>Calibri</vt:lpstr>
      <vt:lpstr>Calibri Light</vt:lpstr>
      <vt:lpstr>Candara</vt:lpstr>
      <vt:lpstr>Office Theme</vt:lpstr>
      <vt:lpstr>The Impact of Aflibercept on Diabetic Macular Edema Patients Refractory to Ranibizumab in a Tertiary Care Eye Specialist Hospital, Saudi Arabia</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Under Reporting Practices of ADR: An Observational Study</dc:title>
  <dc:creator>USER 1</dc:creator>
  <cp:lastModifiedBy>Salman</cp:lastModifiedBy>
  <cp:revision>44</cp:revision>
  <dcterms:created xsi:type="dcterms:W3CDTF">2019-03-11T09:12:10Z</dcterms:created>
  <dcterms:modified xsi:type="dcterms:W3CDTF">2021-12-16T06:38:11Z</dcterms:modified>
</cp:coreProperties>
</file>