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4/9/2022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4/9/2022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4/9/2022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4/9/2022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749972"/>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Cost Analysis of Separate Location of Emergency and Ambulatory Care Pharmacy Services in the Kingdom of Saudi Arabia</a:t>
            </a:r>
          </a:p>
        </p:txBody>
      </p:sp>
      <p:sp>
        <p:nvSpPr>
          <p:cNvPr id="3" name="Subtitle 2"/>
          <p:cNvSpPr>
            <a:spLocks noGrp="1"/>
          </p:cNvSpPr>
          <p:nvPr>
            <p:ph type="subTitle" idx="1"/>
          </p:nvPr>
        </p:nvSpPr>
        <p:spPr>
          <a:xfrm>
            <a:off x="124691" y="4815195"/>
            <a:ext cx="11917055" cy="2212373"/>
          </a:xfrm>
        </p:spPr>
        <p:txBody>
          <a:bodyPr>
            <a:noAutofit/>
          </a:bodyPr>
          <a:lstStyle/>
          <a:p>
            <a:r>
              <a:rPr lang="en-US" sz="3200" b="1" dirty="0">
                <a:latin typeface="Candara" panose="020E0502030303020204" pitchFamily="34" charset="0"/>
              </a:rPr>
              <a:t>Mona </a:t>
            </a:r>
            <a:r>
              <a:rPr lang="en-US" sz="3200" b="1" dirty="0" err="1">
                <a:latin typeface="Candara" panose="020E0502030303020204" pitchFamily="34" charset="0"/>
              </a:rPr>
              <a:t>Yaser</a:t>
            </a:r>
            <a:r>
              <a:rPr lang="en-US" sz="3200" b="1" dirty="0">
                <a:latin typeface="Candara" panose="020E0502030303020204" pitchFamily="34" charset="0"/>
              </a:rPr>
              <a:t> </a:t>
            </a:r>
            <a:r>
              <a:rPr lang="en-US" sz="3200" b="1" dirty="0" err="1">
                <a:latin typeface="Candara" panose="020E0502030303020204" pitchFamily="34" charset="0"/>
              </a:rPr>
              <a:t>Alsheikh</a:t>
            </a:r>
            <a:r>
              <a:rPr lang="en-US" sz="3200" b="1" dirty="0">
                <a:latin typeface="Candara" panose="020E0502030303020204" pitchFamily="34" charset="0"/>
              </a:rPr>
              <a:t>, Bandar </a:t>
            </a:r>
            <a:r>
              <a:rPr lang="en-US" sz="3200" b="1" dirty="0" err="1">
                <a:latin typeface="Candara" panose="020E0502030303020204" pitchFamily="34" charset="0"/>
              </a:rPr>
              <a:t>Awwadh</a:t>
            </a:r>
            <a:r>
              <a:rPr lang="en-US" sz="3200" b="1" dirty="0">
                <a:latin typeface="Candara" panose="020E0502030303020204" pitchFamily="34" charset="0"/>
              </a:rPr>
              <a:t> </a:t>
            </a:r>
            <a:r>
              <a:rPr lang="en-US" sz="3200" b="1" dirty="0" err="1">
                <a:latin typeface="Candara" panose="020E0502030303020204" pitchFamily="34" charset="0"/>
              </a:rPr>
              <a:t>Alosaimi</a:t>
            </a:r>
            <a:r>
              <a:rPr lang="en-US" sz="3200" b="1" dirty="0">
                <a:latin typeface="Candara" panose="020E0502030303020204" pitchFamily="34" charset="0"/>
              </a:rPr>
              <a:t>, </a:t>
            </a:r>
          </a:p>
          <a:p>
            <a:r>
              <a:rPr lang="en-US" sz="3200" b="1" dirty="0">
                <a:latin typeface="Candara" panose="020E0502030303020204" pitchFamily="34" charset="0"/>
              </a:rPr>
              <a:t>Raghad </a:t>
            </a:r>
            <a:r>
              <a:rPr lang="en-US" sz="3200" b="1" dirty="0" err="1">
                <a:latin typeface="Candara" panose="020E0502030303020204" pitchFamily="34" charset="0"/>
              </a:rPr>
              <a:t>Abdulaziz</a:t>
            </a:r>
            <a:r>
              <a:rPr lang="en-US" sz="3200" b="1" dirty="0">
                <a:latin typeface="Candara" panose="020E0502030303020204" pitchFamily="34" charset="0"/>
              </a:rPr>
              <a:t> </a:t>
            </a:r>
            <a:r>
              <a:rPr lang="en-US" sz="3200" b="1" dirty="0" err="1">
                <a:latin typeface="Candara" panose="020E0502030303020204" pitchFamily="34" charset="0"/>
              </a:rPr>
              <a:t>Alasmari</a:t>
            </a:r>
            <a:r>
              <a:rPr lang="en-US" sz="3200" b="1" dirty="0">
                <a:latin typeface="Candara" panose="020E0502030303020204" pitchFamily="34" charset="0"/>
              </a:rPr>
              <a:t>, Asma </a:t>
            </a:r>
            <a:r>
              <a:rPr lang="en-US" sz="3200" b="1" dirty="0" err="1">
                <a:latin typeface="Candara" panose="020E0502030303020204" pitchFamily="34" charset="0"/>
              </a:rPr>
              <a:t>Saqer</a:t>
            </a:r>
            <a:r>
              <a:rPr lang="en-US" sz="3200" b="1" dirty="0">
                <a:latin typeface="Candara" panose="020E0502030303020204" pitchFamily="34" charset="0"/>
              </a:rPr>
              <a:t> </a:t>
            </a:r>
            <a:r>
              <a:rPr lang="en-US" sz="3200" b="1" dirty="0" err="1">
                <a:latin typeface="Candara" panose="020E0502030303020204" pitchFamily="34" charset="0"/>
              </a:rPr>
              <a:t>Alamri</a:t>
            </a:r>
            <a:r>
              <a:rPr lang="en-US" sz="3200" b="1" dirty="0">
                <a:latin typeface="Candara" panose="020E0502030303020204" pitchFamily="34" charset="0"/>
              </a:rPr>
              <a:t>, </a:t>
            </a:r>
          </a:p>
          <a:p>
            <a:r>
              <a:rPr lang="en-US" sz="3200" b="1" dirty="0">
                <a:latin typeface="Candara" panose="020E0502030303020204" pitchFamily="34" charset="0"/>
              </a:rPr>
              <a:t>Yousef Ahmed </a:t>
            </a:r>
            <a:r>
              <a:rPr lang="en-US" sz="3200" b="1" dirty="0" err="1">
                <a:latin typeface="Candara" panose="020E0502030303020204" pitchFamily="34" charset="0"/>
              </a:rPr>
              <a:t>Alomi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200" b="1" u="sng" dirty="0"/>
              <a:t>Objectives:</a:t>
            </a:r>
            <a:r>
              <a:rPr lang="en-US" sz="2200" b="1" dirty="0"/>
              <a:t> </a:t>
            </a:r>
            <a:r>
              <a:rPr lang="en-US" sz="2200" dirty="0"/>
              <a:t>In this study, we aimed to explore the cost of separated locations of emergency and outpatient pharmacy services in the Kingdom of Saudi Arabia. </a:t>
            </a:r>
          </a:p>
          <a:p>
            <a:pPr algn="just"/>
            <a:r>
              <a:rPr lang="en-US" sz="2200" b="1" u="sng" dirty="0"/>
              <a:t>Methods:</a:t>
            </a:r>
            <a:r>
              <a:rPr lang="en-US" sz="2200" dirty="0"/>
              <a:t> It is a descriptive, </a:t>
            </a:r>
            <a:r>
              <a:rPr lang="en-US" sz="2200" dirty="0" err="1"/>
              <a:t>crosssectional</a:t>
            </a:r>
            <a:r>
              <a:rPr lang="en-US" sz="2200" dirty="0"/>
              <a:t>, and questionnaire-based study. We used an electronic survey with a judgment sampling system to obtain responses. The structured questionnaire consisted of two parts written in English and Arabic languages. The first part collected demographic information of the respondents based on multiple-choice questions. The second part contains questions for measuring the personal cost, the salary of outpatient supervisor, the clinical pharmacist working at outpatient, pharmacist and pharmacy technician, secretary and Porter per hour, in addition to the cost calculation preparation time of each medication, the total prices of the overhead cost for the place, and cost of all equipment used for the emergency services. Furthermore, the cost of purchased materials and supplies plus non-salary cost. Face and content validation had been done through an expert reviewer. In addition, a pilot study was conducted by sending the questionnaire to some hospitals to confirm the validity of the questionnaire and the absence of incomprehensible or misleading questions. Data were collected through the Survey Monkey system and analyzed using Microsoft Excel software version 2020.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The total of judgment responders was 14 directors of pharmacy. Most pharmacy directors experienced emergency pharmacy, outpatient pharmacy, and pharmacy administrators six years and above. OPD pharmacy services’ total cost was (3509.64 USD) while the emergence pharmacy services were (1068.02 USD). The majority of the cost came from personal cost from OPD pharmacy 2542.63 USD (72.45%) vs. emergency pharmacy 826.4 USD (77.36%), and overhead cost 656.01 USD (18.69%) at OPD pharmacy while 144.93 USD (13.57%%) emergency pharmacy.</a:t>
            </a:r>
          </a:p>
          <a:p>
            <a:pPr algn="just"/>
            <a:r>
              <a:rPr lang="en-US" sz="2200" b="1" u="sng" dirty="0"/>
              <a:t>Conclusion:</a:t>
            </a:r>
            <a:r>
              <a:rPr lang="en-US" sz="2200" b="1" dirty="0"/>
              <a:t> </a:t>
            </a:r>
            <a:r>
              <a:rPr lang="en-US" sz="2200" dirty="0"/>
              <a:t>The cost analysis of nonintegrated outpatient pharmacies and emergency services was high. Therefore, we highly recommend implementing new clinical pharmacy activities or switching to the Saudi managed care pharmacy model in the Kingdom of Saudi Arabia.</a:t>
            </a:r>
          </a:p>
          <a:p>
            <a:pPr algn="just"/>
            <a:endParaRPr lang="en-US" sz="22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Cost, </a:t>
            </a:r>
          </a:p>
          <a:p>
            <a:r>
              <a:rPr lang="en-US" dirty="0"/>
              <a:t>Separated, </a:t>
            </a:r>
          </a:p>
          <a:p>
            <a:r>
              <a:rPr lang="en-US" dirty="0"/>
              <a:t>Emergency, </a:t>
            </a:r>
          </a:p>
          <a:p>
            <a:r>
              <a:rPr lang="en-US" dirty="0"/>
              <a:t>Ambulatory care, </a:t>
            </a:r>
          </a:p>
          <a:p>
            <a:r>
              <a:rPr lang="en-US" dirty="0"/>
              <a:t>Pharmacy, </a:t>
            </a:r>
          </a:p>
          <a:p>
            <a:r>
              <a:rPr lang="en-US" dirty="0"/>
              <a:t>Kingdom of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6" name="Picture 5">
            <a:extLst>
              <a:ext uri="{FF2B5EF4-FFF2-40B4-BE49-F238E27FC236}">
                <a16:creationId xmlns:a16="http://schemas.microsoft.com/office/drawing/2014/main" id="{54DC1DCD-EC02-4155-9031-D8BD4EA6358E}"/>
              </a:ext>
            </a:extLst>
          </p:cNvPr>
          <p:cNvPicPr>
            <a:picLocks noChangeAspect="1"/>
          </p:cNvPicPr>
          <p:nvPr/>
        </p:nvPicPr>
        <p:blipFill>
          <a:blip r:embed="rId3"/>
          <a:stretch>
            <a:fillRect/>
          </a:stretch>
        </p:blipFill>
        <p:spPr>
          <a:xfrm>
            <a:off x="654315" y="2062880"/>
            <a:ext cx="10883370" cy="4021621"/>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5032376"/>
          </a:xfrm>
        </p:spPr>
        <p:txBody>
          <a:bodyPr>
            <a:normAutofit/>
          </a:bodyPr>
          <a:lstStyle/>
          <a:p>
            <a:pPr marL="0" indent="0" algn="just">
              <a:buNone/>
            </a:pPr>
            <a:r>
              <a:rPr lang="en-US" sz="2300" dirty="0"/>
              <a:t>In conclusion, the daily cost of outpatient pharmacy or emergency pharmacy services is high in the KSA. We highly recommend utilizing the resources and implementing the Saudi Managed Care Pharmacy (</a:t>
            </a:r>
            <a:r>
              <a:rPr lang="en-US" sz="2300" dirty="0" err="1"/>
              <a:t>Wasfaty</a:t>
            </a:r>
            <a:r>
              <a:rPr lang="en-US" sz="2300" dirty="0"/>
              <a:t>).33 This implementation might help reduce the economic burden on the pharmacy system in KSA.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469</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Cost Analysis of Separate Location of Emergency and Ambulatory Care Pharmacy Services in the Kingdom of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59</cp:revision>
  <dcterms:created xsi:type="dcterms:W3CDTF">2019-03-11T09:12:10Z</dcterms:created>
  <dcterms:modified xsi:type="dcterms:W3CDTF">2022-04-09T06:41:19Z</dcterms:modified>
</cp:coreProperties>
</file>