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944709"/>
          </a:xfrm>
        </p:spPr>
        <p:txBody>
          <a:bodyPr>
            <a:normAutofit/>
          </a:bodyPr>
          <a:lstStyle/>
          <a:p>
            <a:r>
              <a:rPr lang="en-US" sz="5300" dirty="0">
                <a:latin typeface="Aharoni" panose="02010803020104030203" pitchFamily="2" charset="-79"/>
                <a:cs typeface="Aharoni" panose="02010803020104030203" pitchFamily="2" charset="-79"/>
              </a:rPr>
              <a:t>Pharmacy Infection Control: Worker’s Competency</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Anhar</a:t>
            </a:r>
            <a:r>
              <a:rPr lang="en-US" sz="3200" b="1" dirty="0">
                <a:latin typeface="Candara" panose="020E0502030303020204" pitchFamily="34" charset="0"/>
              </a:rPr>
              <a:t> </a:t>
            </a:r>
            <a:r>
              <a:rPr lang="en-US" sz="3200" b="1" dirty="0" err="1">
                <a:latin typeface="Candara" panose="020E0502030303020204" pitchFamily="34" charset="0"/>
              </a:rPr>
              <a:t>Alyousef</a:t>
            </a:r>
            <a:r>
              <a:rPr lang="en-US" sz="3200" b="1" dirty="0">
                <a:latin typeface="Candara" panose="020E0502030303020204" pitchFamily="34" charset="0"/>
              </a:rPr>
              <a:t>, Mohammed </a:t>
            </a:r>
            <a:r>
              <a:rPr lang="en-US" sz="3200" b="1" dirty="0" err="1">
                <a:latin typeface="Candara" panose="020E0502030303020204" pitchFamily="34" charset="0"/>
              </a:rPr>
              <a:t>Mominul</a:t>
            </a:r>
            <a:r>
              <a:rPr lang="en-US" sz="3200" b="1" dirty="0">
                <a:latin typeface="Candara" panose="020E0502030303020204" pitchFamily="34" charset="0"/>
              </a:rPr>
              <a:t> Islam, </a:t>
            </a:r>
            <a:r>
              <a:rPr lang="en-US" sz="3200" b="1" dirty="0" err="1">
                <a:latin typeface="Candara" panose="020E0502030303020204" pitchFamily="34" charset="0"/>
              </a:rPr>
              <a:t>Maha</a:t>
            </a:r>
            <a:r>
              <a:rPr lang="en-US" sz="3200" b="1" dirty="0">
                <a:latin typeface="Candara" panose="020E0502030303020204" pitchFamily="34" charset="0"/>
              </a:rPr>
              <a:t> Hussein </a:t>
            </a:r>
            <a:r>
              <a:rPr lang="en-US" sz="3200" b="1" dirty="0" err="1">
                <a:latin typeface="Candara" panose="020E0502030303020204" pitchFamily="34" charset="0"/>
              </a:rPr>
              <a:t>Almadany</a:t>
            </a:r>
            <a:r>
              <a:rPr lang="en-US" sz="3200" b="1" dirty="0">
                <a:latin typeface="Candara" panose="020E0502030303020204" pitchFamily="34" charset="0"/>
              </a:rPr>
              <a:t>, Musleh </a:t>
            </a:r>
            <a:r>
              <a:rPr lang="en-US" sz="3200" b="1" dirty="0" err="1">
                <a:latin typeface="Candara" panose="020E0502030303020204" pitchFamily="34" charset="0"/>
              </a:rPr>
              <a:t>Samil</a:t>
            </a:r>
            <a:r>
              <a:rPr lang="en-US" sz="3200" b="1" dirty="0">
                <a:latin typeface="Candara" panose="020E0502030303020204" pitchFamily="34" charset="0"/>
              </a:rPr>
              <a:t> </a:t>
            </a:r>
            <a:r>
              <a:rPr lang="en-US" sz="3200" b="1" dirty="0" err="1">
                <a:latin typeface="Candara" panose="020E0502030303020204" pitchFamily="34" charset="0"/>
              </a:rPr>
              <a:t>Reshidi</a:t>
            </a:r>
            <a:r>
              <a:rPr lang="en-US" sz="3200" b="1" dirty="0">
                <a:latin typeface="Candara" panose="020E0502030303020204" pitchFamily="34" charset="0"/>
              </a:rPr>
              <a:t>, Hussain Mohammed Ibrahim </a:t>
            </a:r>
            <a:r>
              <a:rPr lang="en-US" sz="3200" b="1" dirty="0" err="1">
                <a:latin typeface="Candara" panose="020E0502030303020204" pitchFamily="34" charset="0"/>
              </a:rPr>
              <a:t>Aareji</a:t>
            </a:r>
            <a:r>
              <a:rPr lang="en-US" sz="3200" b="1" dirty="0">
                <a:latin typeface="Candara" panose="020E0502030303020204" pitchFamily="34" charset="0"/>
              </a:rPr>
              <a:t>, </a:t>
            </a:r>
            <a:r>
              <a:rPr lang="en-US" sz="3200" b="1" dirty="0" err="1">
                <a:latin typeface="Candara" panose="020E0502030303020204" pitchFamily="34" charset="0"/>
              </a:rPr>
              <a:t>Hamidah</a:t>
            </a:r>
            <a:r>
              <a:rPr lang="en-US" sz="3200" b="1" dirty="0">
                <a:latin typeface="Candara" panose="020E0502030303020204" pitchFamily="34" charset="0"/>
              </a:rPr>
              <a:t> </a:t>
            </a:r>
            <a:r>
              <a:rPr lang="en-US" sz="3200" b="1" dirty="0" err="1">
                <a:latin typeface="Candara" panose="020E0502030303020204" pitchFamily="34" charset="0"/>
              </a:rPr>
              <a:t>Qasim</a:t>
            </a:r>
            <a:r>
              <a:rPr lang="en-US" sz="3200" b="1" dirty="0">
                <a:latin typeface="Candara" panose="020E0502030303020204" pitchFamily="34" charset="0"/>
              </a:rPr>
              <a:t> Ali </a:t>
            </a:r>
            <a:r>
              <a:rPr lang="en-US" sz="3200" b="1" dirty="0" err="1">
                <a:latin typeface="Candara" panose="020E0502030303020204" pitchFamily="34" charset="0"/>
              </a:rPr>
              <a:t>Abushomi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In this study, we aimed to declare the competency of the Infection control policy in pharmacy practice as a new initiative in Saudi Arabia. </a:t>
            </a:r>
          </a:p>
          <a:p>
            <a:pPr algn="just"/>
            <a:r>
              <a:rPr lang="en-US" sz="2300" b="1" u="sng" dirty="0"/>
              <a:t>Methods:</a:t>
            </a:r>
            <a:r>
              <a:rPr lang="en-US" sz="2300" dirty="0"/>
              <a:t> This is a narrative review of pharmacy infection control. A literature search was performed using various databases, including PubMed, Medline, and Google Scholar, about specific pharmacy practice infection control policies and procedures. The search period was from the 1960s until October 2021. The terms were in English and included narrative review, systemic review, meta-analysis, and guidelines across all hospitals and community pharmacy services. Moreover, the National and international guidelines of general research in hospital and pharmacy practice guide the current review. The committee of pharmacy infection control formulated and consisted of various experts, including clinical pharmacists, drug information pharmacists, and clinical infection control specialists. Some authors drafted the policy and procedures, and the other member reviewed and corrected them. The third revision was by the infection control specialist. The study emphasizes the competency of Pharmacy infection control policies and procedures.</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Pharmacy infection control policy covered a variety of topics. It has included steps toward competency in pharmacy practice. Five models were included in the competency of pharmacy infection control policy. For example, patient care, infection control abilities, communication, professionalism, and ongoing professional development are required. In addition, each model included information about education and training, assessment types, and scores on competency assessments. The infection control competency test is administered to pharmacy staff annually. </a:t>
            </a:r>
            <a:r>
              <a:rPr lang="en-US" sz="2200" b="1" u="sng" dirty="0"/>
              <a:t>Conclusion:</a:t>
            </a:r>
            <a:r>
              <a:rPr lang="en-US" sz="2200" b="1" dirty="0"/>
              <a:t> </a:t>
            </a:r>
            <a:r>
              <a:rPr lang="en-US" sz="2200" dirty="0"/>
              <a:t>Pharmacy infection control policy competency is a new initiative and an integral part of pharmacy practice. The infection control policy competency requires pharmacists to continuously improve their skills in infection control practice and prevent pharmacy product-related infection in various settings within public and private healthcare institutions. As a result, the pharmacy infection control competencies policy is highly recommended for pharmaceutical care services worldwide.</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Infection control, </a:t>
            </a:r>
          </a:p>
          <a:p>
            <a:r>
              <a:rPr lang="en-US" dirty="0"/>
              <a:t>Policy, </a:t>
            </a:r>
          </a:p>
          <a:p>
            <a:r>
              <a:rPr lang="en-US" dirty="0"/>
              <a:t>Pharmacy, </a:t>
            </a:r>
          </a:p>
          <a:p>
            <a:r>
              <a:rPr lang="en-US" dirty="0"/>
              <a:t>Competency,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6" name="Picture 5">
            <a:extLst>
              <a:ext uri="{FF2B5EF4-FFF2-40B4-BE49-F238E27FC236}">
                <a16:creationId xmlns:a16="http://schemas.microsoft.com/office/drawing/2014/main" id="{6AB36C5F-66AB-8B8A-313E-7DD52870B3B3}"/>
              </a:ext>
            </a:extLst>
          </p:cNvPr>
          <p:cNvPicPr>
            <a:picLocks noChangeAspect="1"/>
          </p:cNvPicPr>
          <p:nvPr/>
        </p:nvPicPr>
        <p:blipFill>
          <a:blip r:embed="rId3"/>
          <a:stretch>
            <a:fillRect/>
          </a:stretch>
        </p:blipFill>
        <p:spPr>
          <a:xfrm>
            <a:off x="3977821" y="1895060"/>
            <a:ext cx="4236357" cy="4597815"/>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2468080"/>
          </a:xfrm>
        </p:spPr>
        <p:txBody>
          <a:bodyPr>
            <a:normAutofit lnSpcReduction="10000"/>
          </a:bodyPr>
          <a:lstStyle/>
          <a:p>
            <a:pPr marL="0" indent="0" algn="just">
              <a:buNone/>
            </a:pPr>
            <a:r>
              <a:rPr lang="en-US" sz="2300" dirty="0"/>
              <a:t>The pharmacy infection control competency policy and procedures, an entire section on infection control, and overall performance and activities. It included five items: patient care, contamination management skills, communication, professionalism, and continued professional development. As a result, sustainable competencies improve contamination management abilities in pharmacy practice. Furthermore, it takes an approach to evaluate the infection control skills of a pharmacy group of workers and the contamination associated with the pharmacy setting. As a result, pharmacy infection control competency policy and procedures are highly recommended for national and worldwide pharmaceutical care implementation.</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503</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Pharmacy Infection Control: Worker’s Competency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50</cp:revision>
  <dcterms:created xsi:type="dcterms:W3CDTF">2019-03-11T09:12:10Z</dcterms:created>
  <dcterms:modified xsi:type="dcterms:W3CDTF">2022-12-20T07:43:48Z</dcterms:modified>
</cp:coreProperties>
</file>