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15085"/>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Virtual Pediatrics Medication Counseling Clinic: A New Initiative Project in Saudi Arabia</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Nouf Musleh </a:t>
            </a:r>
            <a:r>
              <a:rPr lang="en-US" sz="3200" b="1" dirty="0" err="1">
                <a:latin typeface="Candara" panose="020E0502030303020204" pitchFamily="34" charset="0"/>
              </a:rPr>
              <a:t>Alassadi</a:t>
            </a:r>
            <a:r>
              <a:rPr lang="en-US" sz="3200" b="1" dirty="0">
                <a:latin typeface="Candara" panose="020E0502030303020204" pitchFamily="34" charset="0"/>
              </a:rPr>
              <a:t>, Asma Mohammed </a:t>
            </a:r>
            <a:r>
              <a:rPr lang="en-US" sz="3200" b="1" dirty="0" err="1">
                <a:latin typeface="Candara" panose="020E0502030303020204" pitchFamily="34" charset="0"/>
              </a:rPr>
              <a:t>Alzahrani</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Haifa </a:t>
            </a:r>
            <a:r>
              <a:rPr lang="en-US" sz="3200" b="1" dirty="0" err="1">
                <a:latin typeface="Candara" panose="020E0502030303020204" pitchFamily="34" charset="0"/>
              </a:rPr>
              <a:t>Shabeeb</a:t>
            </a:r>
            <a:r>
              <a:rPr lang="en-US" sz="3200" b="1" dirty="0">
                <a:latin typeface="Candara" panose="020E0502030303020204" pitchFamily="34" charset="0"/>
              </a:rPr>
              <a:t> Almutairi, Tahani Mohammed Alotaibi, </a:t>
            </a:r>
            <a:br>
              <a:rPr lang="en-US" sz="3200" b="1" dirty="0">
                <a:latin typeface="Candara" panose="020E0502030303020204" pitchFamily="34" charset="0"/>
              </a:rPr>
            </a:br>
            <a:r>
              <a:rPr lang="en-US" sz="3200" b="1" dirty="0">
                <a:latin typeface="Candara" panose="020E0502030303020204" pitchFamily="34" charset="0"/>
              </a:rPr>
              <a:t>Mona Yousef </a:t>
            </a:r>
            <a:r>
              <a:rPr lang="en-US" sz="3200" b="1" dirty="0" err="1">
                <a:latin typeface="Candara" panose="020E0502030303020204" pitchFamily="34" charset="0"/>
              </a:rPr>
              <a:t>Lubbad</a:t>
            </a:r>
            <a:r>
              <a:rPr lang="en-US" sz="3200" b="1" dirty="0">
                <a:latin typeface="Candara" panose="020E0502030303020204" pitchFamily="34" charset="0"/>
              </a:rPr>
              <a:t>, Nouf </a:t>
            </a:r>
            <a:r>
              <a:rPr lang="en-US" sz="3200" b="1" dirty="0" err="1">
                <a:latin typeface="Candara" panose="020E0502030303020204" pitchFamily="34" charset="0"/>
              </a:rPr>
              <a:t>Abdurazaq</a:t>
            </a:r>
            <a:r>
              <a:rPr lang="en-US" sz="3200" b="1" dirty="0">
                <a:latin typeface="Candara" panose="020E0502030303020204" pitchFamily="34" charset="0"/>
              </a:rPr>
              <a:t> </a:t>
            </a:r>
            <a:r>
              <a:rPr lang="en-US" sz="3200" b="1" dirty="0" err="1">
                <a:latin typeface="Candara" panose="020E0502030303020204" pitchFamily="34" charset="0"/>
              </a:rPr>
              <a:t>Alhaza</a:t>
            </a:r>
            <a:r>
              <a:rPr lang="en-US" sz="3200" b="1" dirty="0">
                <a:latin typeface="Candara" panose="020E0502030303020204" pitchFamily="34" charset="0"/>
              </a:rPr>
              <a:t>, </a:t>
            </a:r>
            <a:br>
              <a:rPr lang="en-US" sz="3200" b="1" dirty="0">
                <a:latin typeface="Candara" panose="020E0502030303020204" pitchFamily="34" charset="0"/>
              </a:rPr>
            </a:br>
            <a:r>
              <a:rPr lang="en-US" sz="3200" b="1" dirty="0">
                <a:latin typeface="Candara" panose="020E0502030303020204" pitchFamily="34" charset="0"/>
              </a:rPr>
              <a:t>Raghad </a:t>
            </a:r>
            <a:r>
              <a:rPr lang="en-US" sz="3200" b="1" dirty="0" err="1">
                <a:latin typeface="Candara" panose="020E0502030303020204" pitchFamily="34" charset="0"/>
              </a:rPr>
              <a:t>Maluoh</a:t>
            </a:r>
            <a:r>
              <a:rPr lang="en-US" sz="3200" b="1" dirty="0">
                <a:latin typeface="Candara" panose="020E0502030303020204" pitchFamily="34" charset="0"/>
              </a:rPr>
              <a:t> </a:t>
            </a:r>
            <a:r>
              <a:rPr lang="en-US" sz="3200" b="1" dirty="0" err="1">
                <a:latin typeface="Candara" panose="020E0502030303020204" pitchFamily="34" charset="0"/>
              </a:rPr>
              <a:t>Alanazi</a:t>
            </a:r>
            <a:r>
              <a:rPr lang="en-US" sz="3200" b="1" dirty="0">
                <a:latin typeface="Candara" panose="020E0502030303020204" pitchFamily="34" charset="0"/>
              </a:rPr>
              <a:t>, Yousef Ahmed </a:t>
            </a:r>
            <a:r>
              <a:rPr lang="en-US" sz="3200" b="1" dirty="0" err="1">
                <a:latin typeface="Candara" panose="020E0502030303020204" pitchFamily="34" charset="0"/>
              </a:rPr>
              <a:t>Alomi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The virtual pediatric medication counseling clinics were created to align with Saudi Vision2030. This topic aims to declare the virtual pediatric medicine education clinic services as a new initiative in the Kingdom of Saudi Arabia. </a:t>
            </a:r>
          </a:p>
          <a:p>
            <a:pPr algn="just"/>
            <a:r>
              <a:rPr lang="en-US" sz="2300" b="1" u="sng" dirty="0"/>
              <a:t>Methods:</a:t>
            </a:r>
            <a:r>
              <a:rPr lang="en-US" sz="2300" dirty="0"/>
              <a:t> This new project is driven by local and international virtual pharmaceutical care services. It was formulated from guidelines of pharmacy projects, the international business model, , and management institution guidelines for the new project. Project management professionals draft this initiative, consisting of several stages, from the initial until planning phases, execution, monitoring, and control stages.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Virtual pediatric medicine counseling clinics consist of medication history reviews, medication reconciliation, patient education, medication safety, research and development, and patient satisfaction. Furthermore, the risk management model description ensures the project’s continuation. Besides, the monitoring and control of the services were declared. Finally, the analysis investigates the transition to the operation project through the closing project stage. </a:t>
            </a:r>
            <a:r>
              <a:rPr lang="en-US" sz="2200" b="1" u="sng" dirty="0"/>
              <a:t>Conclusion:</a:t>
            </a:r>
            <a:r>
              <a:rPr lang="en-US" sz="2200" b="1" dirty="0"/>
              <a:t> </a:t>
            </a:r>
            <a:r>
              <a:rPr lang="en-US" sz="2200" dirty="0"/>
              <a:t>Virtual pediatric medication counseling clinics are a new initiative in the general strategic plan with Saudi Vision 2030. Virtual pediatric medicine education clinic requires a clear vision, policy and procedures, and long-term patient service satisfaction. Virtual pediatric medication counseling clinics may be essential in developing an appropriate pharmacy professional plan focusing on patient care to achieve targeted therapeutic management, prevent drug-related problems, and avoid unnecessary costs.</a:t>
            </a:r>
          </a:p>
          <a:p>
            <a:pPr algn="just"/>
            <a:endParaRPr lang="en-US" sz="22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Virtual Pediatric, </a:t>
            </a:r>
          </a:p>
          <a:p>
            <a:r>
              <a:rPr lang="en-US" dirty="0"/>
              <a:t>Medication, </a:t>
            </a:r>
          </a:p>
          <a:p>
            <a:r>
              <a:rPr lang="en-US" dirty="0"/>
              <a:t>Education, </a:t>
            </a:r>
          </a:p>
          <a:p>
            <a:r>
              <a:rPr lang="en-US" dirty="0"/>
              <a:t>Counseling,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6" name="Picture 5">
            <a:extLst>
              <a:ext uri="{FF2B5EF4-FFF2-40B4-BE49-F238E27FC236}">
                <a16:creationId xmlns:a16="http://schemas.microsoft.com/office/drawing/2014/main" id="{6BB965A3-479A-8CB2-8398-2EE3ED71E39B}"/>
              </a:ext>
            </a:extLst>
          </p:cNvPr>
          <p:cNvPicPr>
            <a:picLocks noChangeAspect="1"/>
          </p:cNvPicPr>
          <p:nvPr/>
        </p:nvPicPr>
        <p:blipFill>
          <a:blip r:embed="rId3"/>
          <a:stretch>
            <a:fillRect/>
          </a:stretch>
        </p:blipFill>
        <p:spPr>
          <a:xfrm>
            <a:off x="4338637" y="2211761"/>
            <a:ext cx="3514725" cy="4048125"/>
          </a:xfrm>
          <a:prstGeom prst="rect">
            <a:avLst/>
          </a:prstGeom>
        </p:spPr>
      </p:pic>
    </p:spTree>
    <p:extLst>
      <p:ext uri="{BB962C8B-B14F-4D97-AF65-F5344CB8AC3E}">
        <p14:creationId xmlns:p14="http://schemas.microsoft.com/office/powerpoint/2010/main" val="3853964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312</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Calibri</vt:lpstr>
      <vt:lpstr>Calibri Light</vt:lpstr>
      <vt:lpstr>Candara</vt:lpstr>
      <vt:lpstr>Office Theme</vt:lpstr>
      <vt:lpstr>Virtual Pediatrics Medication Counseling Clinic: A New Initiative Project in Saudi Arabia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46</cp:revision>
  <dcterms:created xsi:type="dcterms:W3CDTF">2019-03-11T09:12:10Z</dcterms:created>
  <dcterms:modified xsi:type="dcterms:W3CDTF">2023-12-01T09:03:58Z</dcterms:modified>
</cp:coreProperties>
</file>