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3" r:id="rId5"/>
    <p:sldId id="259" r:id="rId6"/>
    <p:sldId id="262" r:id="rId7"/>
    <p:sldId id="260"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85" d="100"/>
          <a:sy n="85" d="100"/>
        </p:scale>
        <p:origin x="590"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CAAAA4B3-BA2C-4A9D-9C8E-374B7EE435F3}" type="datetimeFigureOut">
              <a:rPr lang="en-US" smtClean="0"/>
              <a:t>12/1/2023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15379182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AAAA4B3-BA2C-4A9D-9C8E-374B7EE435F3}" type="datetimeFigureOut">
              <a:rPr lang="en-US" smtClean="0"/>
              <a:t>12/1/2023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3609769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AAAA4B3-BA2C-4A9D-9C8E-374B7EE435F3}" type="datetimeFigureOut">
              <a:rPr lang="en-US" smtClean="0"/>
              <a:t>12/1/2023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13124296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AAAA4B3-BA2C-4A9D-9C8E-374B7EE435F3}" type="datetimeFigureOut">
              <a:rPr lang="en-US" smtClean="0"/>
              <a:t>12/1/2023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3332244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AAAA4B3-BA2C-4A9D-9C8E-374B7EE435F3}" type="datetimeFigureOut">
              <a:rPr lang="en-US" smtClean="0"/>
              <a:t>12/1/2023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0294084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AAAA4B3-BA2C-4A9D-9C8E-374B7EE435F3}" type="datetimeFigureOut">
              <a:rPr lang="en-US" smtClean="0"/>
              <a:t>12/1/2023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30513881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AAAA4B3-BA2C-4A9D-9C8E-374B7EE435F3}" type="datetimeFigureOut">
              <a:rPr lang="en-US" smtClean="0"/>
              <a:t>12/1/2023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42264191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AAAA4B3-BA2C-4A9D-9C8E-374B7EE435F3}" type="datetimeFigureOut">
              <a:rPr lang="en-US" smtClean="0"/>
              <a:t>12/1/2023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0182374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AAA4B3-BA2C-4A9D-9C8E-374B7EE435F3}" type="datetimeFigureOut">
              <a:rPr lang="en-US" smtClean="0"/>
              <a:t>12/1/2023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11254226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AAAA4B3-BA2C-4A9D-9C8E-374B7EE435F3}" type="datetimeFigureOut">
              <a:rPr lang="en-US" smtClean="0"/>
              <a:t>12/1/2023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3712441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AAAA4B3-BA2C-4A9D-9C8E-374B7EE435F3}" type="datetimeFigureOut">
              <a:rPr lang="en-US" smtClean="0"/>
              <a:t>12/1/2023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31326738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AAA4B3-BA2C-4A9D-9C8E-374B7EE435F3}" type="datetimeFigureOut">
              <a:rPr lang="en-US" smtClean="0"/>
              <a:t>12/1/2023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FBDE1C0-809E-4282-9B4E-E48A4A40CCAE}" type="slidenum">
              <a:rPr lang="en-US" smtClean="0"/>
              <a:t>‹#›</a:t>
            </a:fld>
            <a:endParaRPr lang="en-US"/>
          </a:p>
        </p:txBody>
      </p:sp>
    </p:spTree>
    <p:extLst>
      <p:ext uri="{BB962C8B-B14F-4D97-AF65-F5344CB8AC3E}">
        <p14:creationId xmlns:p14="http://schemas.microsoft.com/office/powerpoint/2010/main" val="10475202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4691" y="1915085"/>
            <a:ext cx="12067309" cy="1944709"/>
          </a:xfrm>
        </p:spPr>
        <p:txBody>
          <a:bodyPr>
            <a:normAutofit fontScale="90000"/>
          </a:bodyPr>
          <a:lstStyle/>
          <a:p>
            <a:r>
              <a:rPr lang="en-US" sz="5300" dirty="0">
                <a:latin typeface="Aharoni" panose="02010803020104030203" pitchFamily="2" charset="-79"/>
                <a:cs typeface="Aharoni" panose="02010803020104030203" pitchFamily="2" charset="-79"/>
              </a:rPr>
              <a:t>Antibiotic Prescribing Pattern; Errors Perspective in Primary Health Care Centers in Riyadh City, Saudi Arabia</a:t>
            </a:r>
          </a:p>
        </p:txBody>
      </p:sp>
      <p:sp>
        <p:nvSpPr>
          <p:cNvPr id="3" name="Subtitle 2"/>
          <p:cNvSpPr>
            <a:spLocks noGrp="1"/>
          </p:cNvSpPr>
          <p:nvPr>
            <p:ph type="subTitle" idx="1"/>
          </p:nvPr>
        </p:nvSpPr>
        <p:spPr>
          <a:xfrm>
            <a:off x="124691" y="4510399"/>
            <a:ext cx="11917055" cy="2212373"/>
          </a:xfrm>
        </p:spPr>
        <p:txBody>
          <a:bodyPr>
            <a:noAutofit/>
          </a:bodyPr>
          <a:lstStyle/>
          <a:p>
            <a:r>
              <a:rPr lang="en-US" sz="3200" b="1" dirty="0">
                <a:latin typeface="Candara" panose="020E0502030303020204" pitchFamily="34" charset="0"/>
              </a:rPr>
              <a:t>Zainab Ibrahim </a:t>
            </a:r>
            <a:r>
              <a:rPr lang="en-US" sz="3200" b="1" dirty="0" err="1">
                <a:latin typeface="Candara" panose="020E0502030303020204" pitchFamily="34" charset="0"/>
              </a:rPr>
              <a:t>Albahouth</a:t>
            </a:r>
            <a:r>
              <a:rPr lang="en-US" sz="3200" b="1" dirty="0">
                <a:latin typeface="Candara" panose="020E0502030303020204" pitchFamily="34" charset="0"/>
              </a:rPr>
              <a:t>, Samia </a:t>
            </a:r>
            <a:r>
              <a:rPr lang="en-US" sz="3200" b="1" dirty="0" err="1">
                <a:latin typeface="Candara" panose="020E0502030303020204" pitchFamily="34" charset="0"/>
              </a:rPr>
              <a:t>zaben</a:t>
            </a:r>
            <a:r>
              <a:rPr lang="en-US" sz="3200" b="1" dirty="0">
                <a:latin typeface="Candara" panose="020E0502030303020204" pitchFamily="34" charset="0"/>
              </a:rPr>
              <a:t> </a:t>
            </a:r>
            <a:r>
              <a:rPr lang="en-US" sz="3200" b="1" dirty="0" err="1">
                <a:latin typeface="Candara" panose="020E0502030303020204" pitchFamily="34" charset="0"/>
              </a:rPr>
              <a:t>Almurshadi</a:t>
            </a:r>
            <a:r>
              <a:rPr lang="en-US" sz="3200" b="1" dirty="0">
                <a:latin typeface="Candara" panose="020E0502030303020204" pitchFamily="34" charset="0"/>
              </a:rPr>
              <a:t>, </a:t>
            </a:r>
          </a:p>
          <a:p>
            <a:r>
              <a:rPr lang="en-US" sz="3200" b="1" dirty="0">
                <a:latin typeface="Candara" panose="020E0502030303020204" pitchFamily="34" charset="0"/>
              </a:rPr>
              <a:t>Nawaf </a:t>
            </a:r>
            <a:r>
              <a:rPr lang="en-US" sz="3200" b="1" dirty="0" err="1">
                <a:latin typeface="Candara" panose="020E0502030303020204" pitchFamily="34" charset="0"/>
              </a:rPr>
              <a:t>Marzog</a:t>
            </a:r>
            <a:r>
              <a:rPr lang="en-US" sz="3200" b="1" dirty="0">
                <a:latin typeface="Candara" panose="020E0502030303020204" pitchFamily="34" charset="0"/>
              </a:rPr>
              <a:t> </a:t>
            </a:r>
            <a:r>
              <a:rPr lang="en-US" sz="3200" b="1" dirty="0" err="1">
                <a:latin typeface="Candara" panose="020E0502030303020204" pitchFamily="34" charset="0"/>
              </a:rPr>
              <a:t>Alotibi</a:t>
            </a:r>
            <a:r>
              <a:rPr lang="en-US" sz="3200" b="1" dirty="0">
                <a:latin typeface="Candara" panose="020E0502030303020204" pitchFamily="34" charset="0"/>
              </a:rPr>
              <a:t>, Faisal </a:t>
            </a:r>
            <a:r>
              <a:rPr lang="en-US" sz="3200" b="1" dirty="0" err="1">
                <a:latin typeface="Candara" panose="020E0502030303020204" pitchFamily="34" charset="0"/>
              </a:rPr>
              <a:t>Mushabab</a:t>
            </a:r>
            <a:r>
              <a:rPr lang="en-US" sz="3200" b="1" dirty="0">
                <a:latin typeface="Candara" panose="020E0502030303020204" pitchFamily="34" charset="0"/>
              </a:rPr>
              <a:t> </a:t>
            </a:r>
            <a:r>
              <a:rPr lang="en-US" sz="3200" b="1" dirty="0" err="1">
                <a:latin typeface="Candara" panose="020E0502030303020204" pitchFamily="34" charset="0"/>
              </a:rPr>
              <a:t>Alqhtani</a:t>
            </a:r>
            <a:r>
              <a:rPr lang="en-US" sz="3200" b="1" dirty="0">
                <a:latin typeface="Candara" panose="020E0502030303020204" pitchFamily="34" charset="0"/>
              </a:rPr>
              <a:t>, </a:t>
            </a:r>
          </a:p>
          <a:p>
            <a:r>
              <a:rPr lang="en-US" sz="3200" b="1" dirty="0" err="1">
                <a:latin typeface="Candara" panose="020E0502030303020204" pitchFamily="34" charset="0"/>
              </a:rPr>
              <a:t>Ibtisam</a:t>
            </a:r>
            <a:r>
              <a:rPr lang="en-US" sz="3200" b="1" dirty="0">
                <a:latin typeface="Candara" panose="020E0502030303020204" pitchFamily="34" charset="0"/>
              </a:rPr>
              <a:t> Nasser </a:t>
            </a:r>
            <a:r>
              <a:rPr lang="en-US" sz="3200" b="1" dirty="0" err="1">
                <a:latin typeface="Candara" panose="020E0502030303020204" pitchFamily="34" charset="0"/>
              </a:rPr>
              <a:t>Altamimi</a:t>
            </a:r>
            <a:r>
              <a:rPr lang="en-US" sz="3200" b="1" dirty="0">
                <a:latin typeface="Candara" panose="020E0502030303020204" pitchFamily="34" charset="0"/>
              </a:rPr>
              <a:t>, Yousef Ahmed </a:t>
            </a:r>
            <a:r>
              <a:rPr lang="en-US" sz="3200" b="1" dirty="0" err="1">
                <a:latin typeface="Candara" panose="020E0502030303020204" pitchFamily="34" charset="0"/>
              </a:rPr>
              <a:t>Alomi</a:t>
            </a:r>
            <a:endParaRPr lang="en-US" sz="3200" b="1" dirty="0">
              <a:latin typeface="Candara" panose="020E0502030303020204" pitchFamily="34" charset="0"/>
            </a:endParaRPr>
          </a:p>
        </p:txBody>
      </p:sp>
      <p:pic>
        <p:nvPicPr>
          <p:cNvPr id="4" name="Picture 3"/>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13818476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296213" y="1918952"/>
            <a:ext cx="11629623" cy="4803820"/>
          </a:xfrm>
        </p:spPr>
        <p:txBody>
          <a:bodyPr>
            <a:noAutofit/>
          </a:bodyPr>
          <a:lstStyle/>
          <a:p>
            <a:pPr algn="just"/>
            <a:r>
              <a:rPr lang="en-US" sz="2300" b="1" u="sng" dirty="0"/>
              <a:t>Objectives:</a:t>
            </a:r>
            <a:r>
              <a:rPr lang="en-US" sz="2300" b="1" dirty="0"/>
              <a:t> </a:t>
            </a:r>
            <a:r>
              <a:rPr lang="en-US" sz="2300" dirty="0"/>
              <a:t>To explore the medication error in prescribing antibiotics in primary health care centers in Riyadh City, Saudi Arabia. </a:t>
            </a:r>
          </a:p>
          <a:p>
            <a:pPr algn="just"/>
            <a:r>
              <a:rPr lang="en-US" sz="2300" b="1" u="sng" dirty="0"/>
              <a:t>Methods:</a:t>
            </a:r>
            <a:r>
              <a:rPr lang="en-US" sz="2300" dirty="0"/>
              <a:t> It is a retrospective analysis of antibiotics prescribing errors of randomly selected twenty-five primary health care centers in Riyadh city. One month’s prescription had been reviewed. The expert pharmacist revised the prescription and documented the errors. The medication error form of MOH had been used to document the errors.  </a:t>
            </a:r>
          </a:p>
        </p:txBody>
      </p:sp>
      <p:pic>
        <p:nvPicPr>
          <p:cNvPr id="5" name="Picture 4"/>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17382905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93183" y="1864261"/>
            <a:ext cx="11848563" cy="4993739"/>
          </a:xfrm>
        </p:spPr>
        <p:txBody>
          <a:bodyPr>
            <a:noAutofit/>
          </a:bodyPr>
          <a:lstStyle/>
          <a:p>
            <a:pPr algn="just"/>
            <a:r>
              <a:rPr lang="en-US" sz="2200" b="1" u="sng" dirty="0"/>
              <a:t>Results:</a:t>
            </a:r>
            <a:r>
              <a:rPr lang="en-US" sz="2200" dirty="0"/>
              <a:t> During the study period, 18,031 prescriptions were recorded in all the included study settings. Of the total prescriptions, 3,879 (21.51%) contained antibiotics and were included in the current study. Of the total prescriptions, 1388 (35.78%) prescriptions detected medication errors were analyzed in the current study. The most errors detected in the prescription were height not written 1388 (100%), followed by diagnosis not found 535 (38.54%), and body weight not written 492 (35.45%). The antibiotics errors occurred with pediatrics and adolescents &lt; or = 20 years 673 (50.08%) and adults &gt; 20 years with 671(49.92%) with statically significant differences between all medication error types within pediatrics and adults (p=0.000). The errors identified mainly were related to inappropriate drug selection that occurred in 748 (53.9%) of the prescriptions, followed by low therapeutic dose 277 (20.0%) and dose frequency 175 (12.6%), with statistically significant differences between all types (p=0.000). The most Medications with errors were Amoxicillin 576 (41.5%), Amoxicillin/clavulanate 277 (28.1%), </a:t>
            </a:r>
            <a:r>
              <a:rPr lang="en-US" sz="2200" dirty="0" err="1"/>
              <a:t>Fucidic</a:t>
            </a:r>
            <a:r>
              <a:rPr lang="en-US" sz="2200" dirty="0"/>
              <a:t> Acid 123 (8.9%), and Azithromycin 116 (8.4%). </a:t>
            </a:r>
          </a:p>
        </p:txBody>
      </p:sp>
      <p:pic>
        <p:nvPicPr>
          <p:cNvPr id="4" name="Picture 3"/>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17424840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439DF3-3553-5C9D-7824-01B93687324A}"/>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BF38A96C-29BE-89EB-739F-F32B3E9582D9}"/>
              </a:ext>
            </a:extLst>
          </p:cNvPr>
          <p:cNvSpPr>
            <a:spLocks noGrp="1"/>
          </p:cNvSpPr>
          <p:nvPr>
            <p:ph idx="1"/>
          </p:nvPr>
        </p:nvSpPr>
        <p:spPr/>
        <p:txBody>
          <a:bodyPr>
            <a:normAutofit/>
          </a:bodyPr>
          <a:lstStyle/>
          <a:p>
            <a:pPr algn="just"/>
            <a:r>
              <a:rPr lang="en-US" sz="2200" b="1" u="sng" dirty="0"/>
              <a:t>Conclusion:</a:t>
            </a:r>
            <a:r>
              <a:rPr lang="en-US" sz="2200" b="1" dirty="0"/>
              <a:t> </a:t>
            </a:r>
            <a:r>
              <a:rPr lang="en-US" sz="2200" dirty="0"/>
              <a:t>One-third of primary healthcare centers prescriptions contained antibiotics and had at least one error. The most errors related to demographic information and most prescribed antibiotics at primary healthcare centers. Targeting electronic prescribing systems and implementing stewardship antimicrobial programs at primary healthcare centers are highly suggested.</a:t>
            </a:r>
            <a:endParaRPr lang="en-IN" sz="2200" dirty="0"/>
          </a:p>
        </p:txBody>
      </p:sp>
      <p:pic>
        <p:nvPicPr>
          <p:cNvPr id="4" name="Picture 3">
            <a:extLst>
              <a:ext uri="{FF2B5EF4-FFF2-40B4-BE49-F238E27FC236}">
                <a16:creationId xmlns:a16="http://schemas.microsoft.com/office/drawing/2014/main" id="{1A114D01-448C-3A2E-FA73-F9794A51E9FE}"/>
              </a:ext>
            </a:extLst>
          </p:cNvPr>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36894944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838200" y="1825624"/>
            <a:ext cx="10515600" cy="4806995"/>
          </a:xfrm>
        </p:spPr>
        <p:txBody>
          <a:bodyPr/>
          <a:lstStyle/>
          <a:p>
            <a:pPr marL="0" indent="0">
              <a:buNone/>
            </a:pPr>
            <a:r>
              <a:rPr lang="en-US" b="1" u="sng" dirty="0"/>
              <a:t>KEYWORDS </a:t>
            </a:r>
            <a:endParaRPr lang="en-US" dirty="0"/>
          </a:p>
          <a:p>
            <a:r>
              <a:rPr lang="en-US" dirty="0"/>
              <a:t>Medication error, </a:t>
            </a:r>
          </a:p>
          <a:p>
            <a:r>
              <a:rPr lang="en-US" dirty="0"/>
              <a:t>Prescribing, </a:t>
            </a:r>
          </a:p>
          <a:p>
            <a:r>
              <a:rPr lang="en-US" dirty="0"/>
              <a:t>Antibiotics, </a:t>
            </a:r>
          </a:p>
          <a:p>
            <a:r>
              <a:rPr lang="en-US" dirty="0"/>
              <a:t>Primary health care center, </a:t>
            </a:r>
          </a:p>
          <a:p>
            <a:r>
              <a:rPr lang="en-US" dirty="0"/>
              <a:t>Riyadh, </a:t>
            </a:r>
          </a:p>
          <a:p>
            <a:r>
              <a:rPr lang="en-US" dirty="0"/>
              <a:t>Saudi Arabia.</a:t>
            </a:r>
          </a:p>
        </p:txBody>
      </p:sp>
      <p:pic>
        <p:nvPicPr>
          <p:cNvPr id="4" name="Picture 3"/>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36444515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8F4FF0-02B4-494B-9F64-62E51BF1339E}"/>
              </a:ext>
            </a:extLst>
          </p:cNvPr>
          <p:cNvSpPr>
            <a:spLocks noGrp="1"/>
          </p:cNvSpPr>
          <p:nvPr>
            <p:ph type="title"/>
          </p:nvPr>
        </p:nvSpPr>
        <p:spPr/>
        <p:txBody>
          <a:bodyPr/>
          <a:lstStyle/>
          <a:p>
            <a:endParaRPr lang="en-IN"/>
          </a:p>
        </p:txBody>
      </p:sp>
      <p:pic>
        <p:nvPicPr>
          <p:cNvPr id="4" name="Picture 3">
            <a:extLst>
              <a:ext uri="{FF2B5EF4-FFF2-40B4-BE49-F238E27FC236}">
                <a16:creationId xmlns:a16="http://schemas.microsoft.com/office/drawing/2014/main" id="{68CE5DFA-72BF-4210-AEB7-2BA3C8032265}"/>
              </a:ext>
            </a:extLst>
          </p:cNvPr>
          <p:cNvPicPr>
            <a:picLocks noChangeAspect="1"/>
          </p:cNvPicPr>
          <p:nvPr/>
        </p:nvPicPr>
        <p:blipFill>
          <a:blip r:embed="rId2"/>
          <a:stretch>
            <a:fillRect/>
          </a:stretch>
        </p:blipFill>
        <p:spPr>
          <a:xfrm>
            <a:off x="0" y="-1"/>
            <a:ext cx="12192000" cy="1697755"/>
          </a:xfrm>
          <a:prstGeom prst="rect">
            <a:avLst/>
          </a:prstGeom>
        </p:spPr>
      </p:pic>
      <p:pic>
        <p:nvPicPr>
          <p:cNvPr id="6" name="Picture 5">
            <a:extLst>
              <a:ext uri="{FF2B5EF4-FFF2-40B4-BE49-F238E27FC236}">
                <a16:creationId xmlns:a16="http://schemas.microsoft.com/office/drawing/2014/main" id="{17EDBDB4-C529-A348-9EAB-271CF284234C}"/>
              </a:ext>
            </a:extLst>
          </p:cNvPr>
          <p:cNvPicPr>
            <a:picLocks noChangeAspect="1"/>
          </p:cNvPicPr>
          <p:nvPr/>
        </p:nvPicPr>
        <p:blipFill>
          <a:blip r:embed="rId3"/>
          <a:stretch>
            <a:fillRect/>
          </a:stretch>
        </p:blipFill>
        <p:spPr>
          <a:xfrm>
            <a:off x="1234018" y="1943584"/>
            <a:ext cx="9723963" cy="4351397"/>
          </a:xfrm>
          <a:prstGeom prst="rect">
            <a:avLst/>
          </a:prstGeom>
        </p:spPr>
      </p:pic>
    </p:spTree>
    <p:extLst>
      <p:ext uri="{BB962C8B-B14F-4D97-AF65-F5344CB8AC3E}">
        <p14:creationId xmlns:p14="http://schemas.microsoft.com/office/powerpoint/2010/main" val="38539643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218941" y="1825624"/>
            <a:ext cx="11809927" cy="5032376"/>
          </a:xfrm>
        </p:spPr>
        <p:txBody>
          <a:bodyPr>
            <a:normAutofit/>
          </a:bodyPr>
          <a:lstStyle/>
          <a:p>
            <a:pPr marL="0" indent="0" algn="just">
              <a:buNone/>
            </a:pPr>
            <a:r>
              <a:rPr lang="en-US" sz="2300" dirty="0"/>
              <a:t>This study demonstrated a high prevalence of medication errors related to antibiotics. Improving how we prescribe and use antibiotics is critically effective in treating common infections and protecting patients from adverse drug reactions. The antibiotic errors revealed the absence of antimicrobial stewardship programs at primary healthcare centers. The antibiotics prescribing errors might lead to over or underuse antibiotic use and might lead to antibiotic resistance. Targeting to implement antibiotic guidelines emphasizing education and training is highly recommended.</a:t>
            </a:r>
          </a:p>
        </p:txBody>
      </p:sp>
      <p:pic>
        <p:nvPicPr>
          <p:cNvPr id="4" name="Picture 3"/>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326147088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168</TotalTime>
  <Words>479</Words>
  <Application>Microsoft Office PowerPoint</Application>
  <PresentationFormat>Widescreen</PresentationFormat>
  <Paragraphs>16</Paragraphs>
  <Slides>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vt:i4>
      </vt:variant>
    </vt:vector>
  </HeadingPairs>
  <TitlesOfParts>
    <vt:vector size="13" baseType="lpstr">
      <vt:lpstr>Aharoni</vt:lpstr>
      <vt:lpstr>Arial</vt:lpstr>
      <vt:lpstr>Calibri</vt:lpstr>
      <vt:lpstr>Calibri Light</vt:lpstr>
      <vt:lpstr>Candara</vt:lpstr>
      <vt:lpstr>Office Theme</vt:lpstr>
      <vt:lpstr>Antibiotic Prescribing Pattern; Errors Perspective in Primary Health Care Centers in Riyadh City, Saudi Arabia</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Under Reporting Practices of ADR: An Observational Study</dc:title>
  <dc:creator>USER 1</dc:creator>
  <cp:lastModifiedBy>Suriya EMT</cp:lastModifiedBy>
  <cp:revision>46</cp:revision>
  <dcterms:created xsi:type="dcterms:W3CDTF">2019-03-11T09:12:10Z</dcterms:created>
  <dcterms:modified xsi:type="dcterms:W3CDTF">2023-12-01T09:13:13Z</dcterms:modified>
</cp:coreProperties>
</file>