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9/4/2019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06591"/>
            <a:ext cx="12067309" cy="2413894"/>
          </a:xfrm>
        </p:spPr>
        <p:txBody>
          <a:bodyPr>
            <a:normAutofit fontScale="90000"/>
          </a:bodyPr>
          <a:lstStyle/>
          <a:p>
            <a:r>
              <a:rPr lang="en-US" sz="5300" dirty="0">
                <a:latin typeface="Aharoni" panose="02010803020104030203" pitchFamily="2" charset="-79"/>
                <a:cs typeface="Aharoni" panose="02010803020104030203" pitchFamily="2" charset="-79"/>
              </a:rPr>
              <a:t>The Economic Outcomes of Pharmacist Interventions at Critical Care Services of Private Hospital in Riyadh City,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675031"/>
            <a:ext cx="11917055" cy="1390917"/>
          </a:xfrm>
        </p:spPr>
        <p:txBody>
          <a:bodyPr>
            <a:noAutofit/>
          </a:bodyPr>
          <a:lstStyle/>
          <a:p>
            <a:r>
              <a:rPr lang="fi-FI" sz="3200" b="1" dirty="0"/>
              <a:t>Yousef Ahmed Alomi, Manal El-Bahnasawi, Alaa Elemam, Tasneem Shaweesh, Edmarie Janine Antonio</a:t>
            </a:r>
            <a:endParaRPr lang="en-US" sz="3200" b="1"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57589"/>
            <a:ext cx="11629623" cy="4404574"/>
          </a:xfrm>
        </p:spPr>
        <p:txBody>
          <a:bodyPr>
            <a:noAutofit/>
          </a:bodyPr>
          <a:lstStyle/>
          <a:p>
            <a:pPr algn="just"/>
            <a:r>
              <a:rPr lang="en-US" sz="2100" b="1" u="sng" dirty="0" smtClean="0"/>
              <a:t>Objectives:</a:t>
            </a:r>
            <a:r>
              <a:rPr lang="en-US" sz="2100" b="1" dirty="0" smtClean="0"/>
              <a:t> </a:t>
            </a:r>
            <a:r>
              <a:rPr lang="en-US" sz="2100" dirty="0"/>
              <a:t>The study aims to explore the economic outcomes of the clinical pharmacist at critical care units at a private hospital in Riyadh city, Saudi Arabia in a 6 month study and prevent additional medication costs.</a:t>
            </a:r>
            <a:endParaRPr lang="en-US" sz="2100" dirty="0" smtClean="0"/>
          </a:p>
          <a:p>
            <a:pPr algn="just"/>
            <a:r>
              <a:rPr lang="en-US" sz="2100" b="1" u="sng" dirty="0" smtClean="0"/>
              <a:t>Methods</a:t>
            </a:r>
            <a:r>
              <a:rPr lang="en-US" sz="2100" b="1" u="sng" dirty="0" smtClean="0"/>
              <a:t>:</a:t>
            </a:r>
            <a:r>
              <a:rPr lang="en-US" sz="2100" dirty="0"/>
              <a:t> It was a 6-months cross-sectional study from January to June 2016 in adults critical care unit. It was a thirty-bed critical care bed consisting of trauma, medical, surgical and maternity critical care cases. The pharmacist monitored all patients through daily medical round and documents any pharmacist intervention. The pharmacist intervention system used an international study model, measure level of activity, rational of clinical intervention, recommendation, patient outcome and </a:t>
            </a:r>
            <a:r>
              <a:rPr lang="en-US" sz="2100" dirty="0" err="1"/>
              <a:t>pharmacoeconomic</a:t>
            </a:r>
            <a:r>
              <a:rPr lang="en-US" sz="2100" dirty="0"/>
              <a:t> impact related estimated cost avoidance.</a:t>
            </a:r>
            <a:endParaRPr lang="en-US" sz="21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100" b="1" u="sng" dirty="0"/>
              <a:t>Results:</a:t>
            </a:r>
            <a:r>
              <a:rPr lang="en-US" sz="2100" dirty="0"/>
              <a:t> </a:t>
            </a:r>
            <a:r>
              <a:rPr lang="en-US" sz="2100" dirty="0"/>
              <a:t>The total number of pharmacist interventions were (1,222) provided to (1,124) patients. The complete cost avoidance from pharmacist intervention over the study period was (220,882.10 UD) while over one year was (441,764.2 USD). The highest cost avoidance of critical care interventions was from potentially significant 51.00% (102,581.78 USD) and potentially serious 32.28% (99,162.29 USD). The majority of cost avoidance came from anti-infective agents (73,408.95 USD) followed by nutrition and blood agents (61,182.97 USD) and cardiovascular medications (27,584.52 USD). The most rational clinical activities cost avoidance was from others type (102,168.44 USD) followed by inappropriate dose (30,504.16 USD) and TPN consultations (25,313.99 USD). The most patient outcome related to cost avoidance was patient condition improved (120,036.38 USD) followed by unknown outcomes (47,067.85 USD) and laboratory values improved (21,661.55 USD). The most </a:t>
            </a:r>
            <a:r>
              <a:rPr lang="en-US" sz="2100" dirty="0" err="1"/>
              <a:t>pharmacoeconomic</a:t>
            </a:r>
            <a:r>
              <a:rPr lang="en-US" sz="2100" dirty="0"/>
              <a:t> cost avoidance impact was a reduction in the cost drug therapy 79.94% (163,747.96 USD) and the patient length of hospital stay decreased 1.15% (32,846.49 USD).</a:t>
            </a:r>
            <a:endParaRPr lang="en-US" sz="2100" dirty="0" smtClean="0"/>
          </a:p>
          <a:p>
            <a:pPr algn="just"/>
            <a:r>
              <a:rPr lang="en-US" sz="2100" b="1" u="sng" dirty="0"/>
              <a:t>Conclusion:</a:t>
            </a:r>
            <a:r>
              <a:rPr lang="en-US" sz="2100" dirty="0"/>
              <a:t> </a:t>
            </a:r>
            <a:r>
              <a:rPr lang="en-US" sz="2100" dirty="0"/>
              <a:t>The critical care clinical pharmacist prevent the additional cost of </a:t>
            </a:r>
            <a:r>
              <a:rPr lang="en-US" sz="2100" dirty="0" err="1"/>
              <a:t>drugrelated</a:t>
            </a:r>
            <a:r>
              <a:rPr lang="en-US" sz="2100" dirty="0"/>
              <a:t> problems occurrences and economic burden on the healthcare system at a private hospital in the Kingdom of Saudi Arabia. Expanding clinical pharmacist at critical care services is highly recommended to all private hospitals in Saudi Arabia.</a:t>
            </a:r>
            <a:endParaRPr lang="en-US" sz="21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normAutofit/>
          </a:bodyPr>
          <a:lstStyle/>
          <a:p>
            <a:pPr marL="0" indent="0">
              <a:buNone/>
            </a:pPr>
            <a:r>
              <a:rPr lang="en-US" b="1" u="sng" dirty="0" smtClean="0"/>
              <a:t>KEYWORDS </a:t>
            </a:r>
            <a:endParaRPr lang="en-US" dirty="0" smtClean="0"/>
          </a:p>
          <a:p>
            <a:r>
              <a:rPr lang="en-US" dirty="0"/>
              <a:t>Economic outcomes, </a:t>
            </a:r>
          </a:p>
          <a:p>
            <a:r>
              <a:rPr lang="en-US" dirty="0"/>
              <a:t>Pharmacist, </a:t>
            </a:r>
          </a:p>
          <a:p>
            <a:r>
              <a:rPr lang="en-US" dirty="0"/>
              <a:t>Interventions, </a:t>
            </a:r>
          </a:p>
          <a:p>
            <a:r>
              <a:rPr lang="en-US" dirty="0"/>
              <a:t>Critical care services, </a:t>
            </a:r>
          </a:p>
          <a:p>
            <a:r>
              <a:rPr lang="en-US" dirty="0"/>
              <a:t>Private </a:t>
            </a:r>
            <a:r>
              <a:rPr lang="en-US" dirty="0" err="1"/>
              <a:t>hopsital</a:t>
            </a:r>
            <a:r>
              <a:rPr lang="en-US" dirty="0"/>
              <a:t>,</a:t>
            </a:r>
          </a:p>
          <a:p>
            <a:r>
              <a:rPr lang="en-US" dirty="0"/>
              <a:t>Riyadh,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a:blip r:embed="rId3"/>
          <a:stretch>
            <a:fillRect/>
          </a:stretch>
        </p:blipFill>
        <p:spPr>
          <a:xfrm>
            <a:off x="4247411" y="1825625"/>
            <a:ext cx="3713382" cy="4819874"/>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The pharmacist plays a significant role at critical care services of the private hospital. The pharmacist condition improved, decrease drug therapy cost and patient length hospital stay. Expanding critical care pharmacist at a private hospital is highly recommended and appreciated in the Kingdom of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232</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Arial</vt:lpstr>
      <vt:lpstr>Calibri</vt:lpstr>
      <vt:lpstr>Calibri Light</vt:lpstr>
      <vt:lpstr>Office Theme</vt:lpstr>
      <vt:lpstr>The Economic Outcomes of Pharmacist Interventions at Critical Care Services of Private Hospital in Riyadh City,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36</cp:revision>
  <dcterms:created xsi:type="dcterms:W3CDTF">2019-03-11T09:12:10Z</dcterms:created>
  <dcterms:modified xsi:type="dcterms:W3CDTF">2019-09-04T11:13:28Z</dcterms:modified>
</cp:coreProperties>
</file>