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1919735"/>
            <a:ext cx="11540836" cy="2721538"/>
          </a:xfrm>
        </p:spPr>
        <p:txBody>
          <a:bodyPr>
            <a:normAutofit/>
          </a:bodyPr>
          <a:lstStyle/>
          <a:p>
            <a:r>
              <a:rPr lang="en-US" sz="4400" dirty="0">
                <a:latin typeface="Aharoni" panose="02010803020104030203" pitchFamily="2" charset="-79"/>
                <a:cs typeface="Aharoni" panose="02010803020104030203" pitchFamily="2" charset="-79"/>
              </a:rPr>
              <a:t>National Survey of Medication Safety Practice: Patient Information at Primary Healthcare Centers/Community Pharmacies in Riyadh, Saudi Arabia</a:t>
            </a:r>
          </a:p>
        </p:txBody>
      </p:sp>
      <p:sp>
        <p:nvSpPr>
          <p:cNvPr id="3" name="Subtitle 2"/>
          <p:cNvSpPr>
            <a:spLocks noGrp="1"/>
          </p:cNvSpPr>
          <p:nvPr>
            <p:ph type="subTitle" idx="1"/>
          </p:nvPr>
        </p:nvSpPr>
        <p:spPr>
          <a:xfrm>
            <a:off x="471055" y="4806408"/>
            <a:ext cx="11139054" cy="1655762"/>
          </a:xfrm>
        </p:spPr>
        <p:txBody>
          <a:bodyPr>
            <a:normAutofit fontScale="92500"/>
          </a:bodyPr>
          <a:lstStyle/>
          <a:p>
            <a:r>
              <a:rPr lang="en-US" sz="3600" b="1" dirty="0">
                <a:latin typeface="Candara" panose="020E0502030303020204" pitchFamily="34" charset="0"/>
              </a:rPr>
              <a:t>Yousef Ahmed Alomi, Rana Mohammed Alslim, </a:t>
            </a:r>
            <a:r>
              <a:rPr lang="en-US" sz="3600" b="1" dirty="0" smtClean="0">
                <a:latin typeface="Candara" panose="020E0502030303020204" pitchFamily="34" charset="0"/>
              </a:rPr>
              <a:t>Manar </a:t>
            </a:r>
            <a:r>
              <a:rPr lang="en-US" sz="3600" b="1" dirty="0">
                <a:latin typeface="Candara" panose="020E0502030303020204" pitchFamily="34" charset="0"/>
              </a:rPr>
              <a:t>Mohammed Alslim, </a:t>
            </a:r>
            <a:r>
              <a:rPr lang="en-US" sz="3600" b="1" dirty="0" smtClean="0">
                <a:latin typeface="Candara" panose="020E0502030303020204" pitchFamily="34" charset="0"/>
              </a:rPr>
              <a:t>Khulud </a:t>
            </a:r>
            <a:r>
              <a:rPr lang="en-US" sz="3600" b="1" dirty="0">
                <a:latin typeface="Candara" panose="020E0502030303020204" pitchFamily="34" charset="0"/>
              </a:rPr>
              <a:t>Abdulrahman Alamoudi, Zainab Abdulmunem Almuallem, Adel Mehmas H. Alragas</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8545" y="1825624"/>
            <a:ext cx="11776363" cy="4729721"/>
          </a:xfrm>
        </p:spPr>
        <p:txBody>
          <a:bodyPr>
            <a:normAutofit fontScale="92500" lnSpcReduction="20000"/>
          </a:bodyPr>
          <a:lstStyle/>
          <a:p>
            <a:pPr algn="just"/>
            <a:r>
              <a:rPr lang="en-US" b="1" u="sng" dirty="0" smtClean="0"/>
              <a:t>Objective:</a:t>
            </a:r>
            <a:r>
              <a:rPr lang="en-US" b="1" dirty="0" smtClean="0"/>
              <a:t> </a:t>
            </a:r>
            <a:r>
              <a:rPr lang="en-US" dirty="0" smtClean="0"/>
              <a:t>To </a:t>
            </a:r>
            <a:r>
              <a:rPr lang="en-US" dirty="0"/>
              <a:t>explore patient’s information regarding national medication safety Practice At Primary Healthcare Centers (PHCs) and Community Pharmacies (CPs) in Riyadh city, Kingdom of Saudi Arabia</a:t>
            </a:r>
            <a:r>
              <a:rPr lang="en-US" dirty="0" smtClean="0"/>
              <a:t>. </a:t>
            </a:r>
          </a:p>
          <a:p>
            <a:pPr algn="just"/>
            <a:r>
              <a:rPr lang="en-US" b="1" u="sng" dirty="0" smtClean="0"/>
              <a:t>Methods</a:t>
            </a:r>
            <a:r>
              <a:rPr lang="en-US" b="1" u="sng" dirty="0"/>
              <a:t>:</a:t>
            </a:r>
            <a:r>
              <a:rPr lang="en-US" dirty="0"/>
              <a:t> </a:t>
            </a:r>
            <a:r>
              <a:rPr lang="en-US" dirty="0" smtClean="0"/>
              <a:t>This </a:t>
            </a:r>
            <a:r>
              <a:rPr lang="en-US" dirty="0"/>
              <a:t>is a 4-month cross-sectional survey conducted on medication safety practice at PHCs and CPs in Riyadh city. In this study, the survey was adapted and modified from the Institution of Safe Medication Practice (ISMP) medication safety self-assessment for community/ambulatory pharmacy. It consists of a demographic section and 10 domains with 198 questions. The domains captured the following information: patient information; drug information; communication of drug orders and other drug information; drug labeling, packaging and nomenclature; use of medical devices; environmental factors; staff competency and education; patient education; quality processes; and risk management domain. The survey was conducted at the PHCs of the Ministry of Health and at CPs located in Riyadh city. This study is focused on the first domain, that is, patient information in PHCs and CPs in Riyadh city.</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7091" y="1825624"/>
            <a:ext cx="11707091" cy="4782993"/>
          </a:xfrm>
        </p:spPr>
        <p:txBody>
          <a:bodyPr>
            <a:normAutofit fontScale="92500" lnSpcReduction="10000"/>
          </a:bodyPr>
          <a:lstStyle/>
          <a:p>
            <a:pPr algn="just"/>
            <a:r>
              <a:rPr lang="en-US" b="1" u="sng" dirty="0"/>
              <a:t>Results:</a:t>
            </a:r>
            <a:r>
              <a:rPr lang="en-US" dirty="0"/>
              <a:t> </a:t>
            </a:r>
            <a:r>
              <a:rPr lang="en-US" dirty="0" smtClean="0"/>
              <a:t>The </a:t>
            </a:r>
            <a:r>
              <a:rPr lang="en-US" dirty="0"/>
              <a:t>survey was distributed to 13 PHCs and 23 CPs. The average ± Standard </a:t>
            </a:r>
            <a:r>
              <a:rPr lang="en-US" dirty="0" smtClean="0"/>
              <a:t>Deviation (SD</a:t>
            </a:r>
            <a:r>
              <a:rPr lang="en-US" dirty="0"/>
              <a:t>) of all ISMP-self assessment items of medication safety practice at PHCs was 2.75±0.36 (54.94%) (95% confidence interval (95% CI) = 2.55–2.95; P&lt;0.05; range = 2.04–3.38). The average ± SD score of all ISMP-self assessment items of medication safety practice at CPs was 3.14±0.42 (62.86%) (95% CI = 2.90–4.38; P&lt;0.05; range = 2.40–.88). The average ± SD score of patient information at PHCs was 2.80±0.467 (56%) (95% CI = 2.54–3.58; P&lt;0.05; range = 2.08–3.45), whereas that of the CPs was 2.60±0.667 (52 %) (95% CI = 2.23–2.97; P&lt;0.05; range = 1.36–3.96).</a:t>
            </a:r>
            <a:endParaRPr lang="en-US" dirty="0" smtClean="0"/>
          </a:p>
          <a:p>
            <a:pPr algn="just"/>
            <a:r>
              <a:rPr lang="en-US" b="1" u="sng" dirty="0" smtClean="0"/>
              <a:t>Conclusion:</a:t>
            </a:r>
            <a:r>
              <a:rPr lang="en-US" dirty="0" smtClean="0"/>
              <a:t> The </a:t>
            </a:r>
            <a:r>
              <a:rPr lang="en-US" dirty="0"/>
              <a:t>PHCs and PCs implemented almost half the of ISMP medication safety critical elements including the patient information related issue. Targeting to improve medication safety system at PHCs and CPs is highly recommended in the Kingdom of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644448"/>
          </a:xfrm>
        </p:spPr>
        <p:txBody>
          <a:bodyPr>
            <a:normAutofit/>
          </a:bodyPr>
          <a:lstStyle/>
          <a:p>
            <a:pPr marL="0" indent="0">
              <a:buNone/>
            </a:pPr>
            <a:r>
              <a:rPr lang="en-US" b="1" u="sng" dirty="0" smtClean="0"/>
              <a:t>KEYWORDS </a:t>
            </a:r>
          </a:p>
          <a:p>
            <a:r>
              <a:rPr lang="en-US" dirty="0" smtClean="0"/>
              <a:t>Medication</a:t>
            </a:r>
            <a:r>
              <a:rPr lang="en-US" dirty="0"/>
              <a:t>, </a:t>
            </a:r>
            <a:endParaRPr lang="en-US" dirty="0" smtClean="0"/>
          </a:p>
          <a:p>
            <a:r>
              <a:rPr lang="en-US" dirty="0" smtClean="0"/>
              <a:t>Safety</a:t>
            </a:r>
            <a:r>
              <a:rPr lang="en-US" dirty="0"/>
              <a:t>, </a:t>
            </a:r>
            <a:endParaRPr lang="en-US" dirty="0" smtClean="0"/>
          </a:p>
          <a:p>
            <a:r>
              <a:rPr lang="en-US" dirty="0" smtClean="0"/>
              <a:t>Patient</a:t>
            </a:r>
            <a:r>
              <a:rPr lang="en-US" dirty="0"/>
              <a:t>, </a:t>
            </a:r>
            <a:endParaRPr lang="en-US" dirty="0" smtClean="0"/>
          </a:p>
          <a:p>
            <a:r>
              <a:rPr lang="en-US" dirty="0" smtClean="0"/>
              <a:t>Information</a:t>
            </a:r>
            <a:r>
              <a:rPr lang="en-US" dirty="0"/>
              <a:t>, </a:t>
            </a:r>
            <a:endParaRPr lang="en-US" dirty="0" smtClean="0"/>
          </a:p>
          <a:p>
            <a:r>
              <a:rPr lang="en-US" dirty="0" smtClean="0"/>
              <a:t>Primary </a:t>
            </a:r>
            <a:r>
              <a:rPr lang="en-US" dirty="0"/>
              <a:t>Healthcare Center, </a:t>
            </a:r>
            <a:endParaRPr lang="en-US" dirty="0" smtClean="0"/>
          </a:p>
          <a:p>
            <a:r>
              <a:rPr lang="en-US" dirty="0" smtClean="0"/>
              <a:t>Community </a:t>
            </a:r>
            <a:r>
              <a:rPr lang="en-US" dirty="0"/>
              <a:t>Pharmacy, </a:t>
            </a:r>
            <a:endParaRPr lang="en-US" dirty="0" smtClean="0"/>
          </a:p>
          <a:p>
            <a:r>
              <a:rPr lang="en-US" dirty="0" smtClean="0"/>
              <a:t>Riyadh</a:t>
            </a:r>
            <a:r>
              <a:rPr lang="en-US" dirty="0"/>
              <a:t>, </a:t>
            </a:r>
            <a:endParaRPr lang="en-US" dirty="0" smtClean="0"/>
          </a:p>
          <a:p>
            <a:r>
              <a:rPr lang="en-US" dirty="0" smtClean="0"/>
              <a:t>Saudi </a:t>
            </a:r>
            <a:r>
              <a:rPr lang="en-US" dirty="0"/>
              <a:t>Arabia.</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2175605" y="1697754"/>
            <a:ext cx="7840789" cy="5032375"/>
          </a:xfrm>
          <a:prstGeom prst="rect">
            <a:avLst/>
          </a:prstGeom>
        </p:spPr>
      </p:pic>
      <p:pic>
        <p:nvPicPr>
          <p:cNvPr id="4" name="Picture 3"/>
          <p:cNvPicPr>
            <a:picLocks noChangeAspect="1"/>
          </p:cNvPicPr>
          <p:nvPr/>
        </p:nvPicPr>
        <p:blipFill>
          <a:blip r:embed="rId3"/>
          <a:stretch>
            <a:fillRect/>
          </a:stretch>
        </p:blipFill>
        <p:spPr>
          <a:xfrm>
            <a:off x="0" y="-1"/>
            <a:ext cx="12192000" cy="1697755"/>
          </a:xfrm>
          <a:prstGeom prst="rect">
            <a:avLst/>
          </a:prstGeom>
        </p:spPr>
      </p:pic>
    </p:spTree>
    <p:extLst>
      <p:ext uri="{BB962C8B-B14F-4D97-AF65-F5344CB8AC3E}">
        <p14:creationId xmlns:p14="http://schemas.microsoft.com/office/powerpoint/2010/main" val="292010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pic>
        <p:nvPicPr>
          <p:cNvPr id="6" name="Content Placeholder 5"/>
          <p:cNvPicPr>
            <a:picLocks noGrp="1" noChangeAspect="1"/>
          </p:cNvPicPr>
          <p:nvPr>
            <p:ph idx="1"/>
          </p:nvPr>
        </p:nvPicPr>
        <p:blipFill>
          <a:blip r:embed="rId3"/>
          <a:stretch>
            <a:fillRect/>
          </a:stretch>
        </p:blipFill>
        <p:spPr>
          <a:xfrm>
            <a:off x="2486459" y="1697754"/>
            <a:ext cx="6824965" cy="5073137"/>
          </a:xfrm>
          <a:prstGeom prst="rect">
            <a:avLst/>
          </a:prstGeom>
        </p:spPr>
      </p:pic>
    </p:spTree>
    <p:extLst>
      <p:ext uri="{BB962C8B-B14F-4D97-AF65-F5344CB8AC3E}">
        <p14:creationId xmlns:p14="http://schemas.microsoft.com/office/powerpoint/2010/main" val="340495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pic>
        <p:nvPicPr>
          <p:cNvPr id="7" name="Content Placeholder 6"/>
          <p:cNvPicPr>
            <a:picLocks noGrp="1" noChangeAspect="1"/>
          </p:cNvPicPr>
          <p:nvPr>
            <p:ph idx="1"/>
          </p:nvPr>
        </p:nvPicPr>
        <p:blipFill>
          <a:blip r:embed="rId3"/>
          <a:stretch>
            <a:fillRect/>
          </a:stretch>
        </p:blipFill>
        <p:spPr>
          <a:xfrm>
            <a:off x="2336696" y="1799867"/>
            <a:ext cx="7235691" cy="5032375"/>
          </a:xfrm>
          <a:prstGeom prst="rect">
            <a:avLst/>
          </a:prstGeom>
        </p:spPr>
      </p:pic>
    </p:spTree>
    <p:extLst>
      <p:ext uri="{BB962C8B-B14F-4D97-AF65-F5344CB8AC3E}">
        <p14:creationId xmlns:p14="http://schemas.microsoft.com/office/powerpoint/2010/main" val="288232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pic>
        <p:nvPicPr>
          <p:cNvPr id="5" name="Content Placeholder 4"/>
          <p:cNvPicPr>
            <a:picLocks noGrp="1" noChangeAspect="1"/>
          </p:cNvPicPr>
          <p:nvPr>
            <p:ph idx="1"/>
          </p:nvPr>
        </p:nvPicPr>
        <p:blipFill>
          <a:blip r:embed="rId3"/>
          <a:stretch>
            <a:fillRect/>
          </a:stretch>
        </p:blipFill>
        <p:spPr>
          <a:xfrm>
            <a:off x="2480711" y="1825624"/>
            <a:ext cx="6436758" cy="5032375"/>
          </a:xfrm>
          <a:prstGeom prst="rect">
            <a:avLst/>
          </a:prstGeom>
        </p:spPr>
      </p:pic>
    </p:spTree>
    <p:extLst>
      <p:ext uri="{BB962C8B-B14F-4D97-AF65-F5344CB8AC3E}">
        <p14:creationId xmlns:p14="http://schemas.microsoft.com/office/powerpoint/2010/main" val="22712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626695" cy="4922905"/>
          </a:xfrm>
        </p:spPr>
        <p:txBody>
          <a:bodyPr>
            <a:normAutofit/>
          </a:bodyPr>
          <a:lstStyle/>
          <a:p>
            <a:pPr marL="0" indent="0" algn="just">
              <a:buNone/>
            </a:pPr>
            <a:r>
              <a:rPr lang="en-US" dirty="0"/>
              <a:t>The ISMP self-assessment of medication safety at PHCs and CPs in the KSA is first done in the Middle East and the rest of the world. Only half of the medication safety key elements implemented at PHCs and CPs. Approximately half of the patient information related to safety is missed in PHCs and CPs. The new technology and Saudi Managed Care Pharmacy maybe improve the patient information associated safety. Further studies with a high number of PHCs and CPs is required. Besides, Annual or biannually self-assessment of medication safety at PHCs and CPs is highly recommended in the Kingdom of Saudi Arabia.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211</Words>
  <Application>Microsoft Office PowerPoint</Application>
  <PresentationFormat>Widescreen</PresentationFormat>
  <Paragraphs>16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Aharoni</vt:lpstr>
      <vt:lpstr>Arial</vt:lpstr>
      <vt:lpstr>Calibri</vt:lpstr>
      <vt:lpstr>Calibri Light</vt:lpstr>
      <vt:lpstr>Candara</vt:lpstr>
      <vt:lpstr>Office Theme</vt:lpstr>
      <vt:lpstr>National Survey of Medication Safety Practice: Patient Information at Primary Healthcare Centers/Community Pharmacies in Riyadh, Saudi Arabia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USER 1</cp:lastModifiedBy>
  <cp:revision>6</cp:revision>
  <dcterms:created xsi:type="dcterms:W3CDTF">2019-03-11T09:12:10Z</dcterms:created>
  <dcterms:modified xsi:type="dcterms:W3CDTF">2019-03-21T06:00:01Z</dcterms:modified>
</cp:coreProperties>
</file>