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38403"/>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National Survey of Clinical Pharmacy Practice in Saudi Arabia</a:t>
            </a:r>
            <a:r>
              <a:rPr lang="en-US" sz="6700" dirty="0">
                <a:latin typeface="Aharoni" panose="02010803020104030203" pitchFamily="2" charset="-79"/>
                <a:cs typeface="Aharoni" panose="02010803020104030203" pitchFamily="2" charset="-79"/>
              </a:rPr>
              <a:t>-2017-2018</a:t>
            </a:r>
            <a:r>
              <a:rPr lang="en-US" sz="5300" dirty="0">
                <a:latin typeface="Aharoni" panose="02010803020104030203" pitchFamily="2" charset="-79"/>
                <a:cs typeface="Aharoni" panose="02010803020104030203" pitchFamily="2" charset="-79"/>
              </a:rPr>
              <a:t>: Administration and Management</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25987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Fatimah Al-</a:t>
            </a:r>
            <a:r>
              <a:rPr lang="en-US" sz="3200" b="1" dirty="0" err="1">
                <a:latin typeface="Candara" panose="020E0502030303020204" pitchFamily="34" charset="0"/>
              </a:rPr>
              <a:t>Doughan</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smtClean="0">
                <a:latin typeface="Candara" panose="020E0502030303020204" pitchFamily="34" charset="0"/>
              </a:rPr>
              <a:t>Sultan </a:t>
            </a:r>
            <a:r>
              <a:rPr lang="en-US" sz="3200" b="1" dirty="0">
                <a:latin typeface="Candara" panose="020E0502030303020204" pitchFamily="34" charset="0"/>
              </a:rPr>
              <a:t>Mohammed Al-</a:t>
            </a:r>
            <a:r>
              <a:rPr lang="en-US" sz="3200" b="1" dirty="0" err="1">
                <a:latin typeface="Candara" panose="020E0502030303020204" pitchFamily="34" charset="0"/>
              </a:rPr>
              <a:t>Jarallah</a:t>
            </a:r>
            <a:r>
              <a:rPr lang="en-US" sz="3200" b="1" dirty="0">
                <a:latin typeface="Candara" panose="020E0502030303020204" pitchFamily="34" charset="0"/>
              </a:rPr>
              <a:t>, </a:t>
            </a:r>
            <a:r>
              <a:rPr lang="en-US" sz="3200" b="1" dirty="0" err="1">
                <a:latin typeface="Candara" panose="020E0502030303020204" pitchFamily="34" charset="0"/>
              </a:rPr>
              <a:t>Yasir</a:t>
            </a:r>
            <a:r>
              <a:rPr lang="en-US" sz="3200" b="1" dirty="0">
                <a:latin typeface="Candara" panose="020E0502030303020204" pitchFamily="34" charset="0"/>
              </a:rPr>
              <a:t> Ahmed Ibrahim, </a:t>
            </a:r>
            <a:endParaRPr lang="en-US" sz="3200" b="1" dirty="0" smtClean="0">
              <a:latin typeface="Candara" panose="020E0502030303020204" pitchFamily="34" charset="0"/>
            </a:endParaRPr>
          </a:p>
          <a:p>
            <a:r>
              <a:rPr lang="en-US" sz="3200" b="1" dirty="0" smtClean="0">
                <a:latin typeface="Candara" panose="020E0502030303020204" pitchFamily="34" charset="0"/>
              </a:rPr>
              <a:t>Adel </a:t>
            </a:r>
            <a:r>
              <a:rPr lang="en-US" sz="3200" b="1" dirty="0" err="1">
                <a:latin typeface="Candara" panose="020E0502030303020204" pitchFamily="34" charset="0"/>
              </a:rPr>
              <a:t>Mehmas</a:t>
            </a:r>
            <a:r>
              <a:rPr lang="en-US" sz="3200" b="1" dirty="0">
                <a:latin typeface="Candara" panose="020E0502030303020204" pitchFamily="34" charset="0"/>
              </a:rPr>
              <a:t> </a:t>
            </a:r>
            <a:r>
              <a:rPr lang="en-US" sz="3200" b="1" dirty="0" err="1">
                <a:latin typeface="Candara" panose="020E0502030303020204" pitchFamily="34" charset="0"/>
              </a:rPr>
              <a:t>Alragas</a:t>
            </a:r>
            <a:r>
              <a:rPr lang="en-US" sz="3200" b="1" dirty="0">
                <a:latin typeface="Candara" panose="020E0502030303020204" pitchFamily="34" charset="0"/>
              </a:rPr>
              <a:t>, Norah Omar Bin </a:t>
            </a:r>
            <a:r>
              <a:rPr lang="en-US" sz="3200" b="1" dirty="0" err="1">
                <a:latin typeface="Candara" panose="020E0502030303020204" pitchFamily="34" charset="0"/>
              </a:rPr>
              <a:t>Haidarah</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150" b="1" u="sng" dirty="0"/>
              <a:t>Objectives:</a:t>
            </a:r>
            <a:r>
              <a:rPr lang="en-US" sz="2150" b="1" dirty="0" smtClean="0"/>
              <a:t> </a:t>
            </a:r>
            <a:r>
              <a:rPr lang="en-US" sz="2150" dirty="0"/>
              <a:t>In this study, we explored the national survey of clinical pharmacy practice in Saudi Arabia during 2017-2018 with an emphasis on the administration and management of pharmacy practice. </a:t>
            </a:r>
            <a:endParaRPr lang="en-US" sz="2150" dirty="0" smtClean="0"/>
          </a:p>
          <a:p>
            <a:pPr algn="just"/>
            <a:r>
              <a:rPr lang="en-US" sz="2150" b="1" u="sng" dirty="0"/>
              <a:t>Methods</a:t>
            </a:r>
            <a:r>
              <a:rPr lang="en-US" sz="2150" b="1" u="sng" dirty="0" smtClean="0"/>
              <a:t>:</a:t>
            </a:r>
            <a:r>
              <a:rPr lang="en-US" sz="2150" dirty="0"/>
              <a:t> </a:t>
            </a:r>
            <a:r>
              <a:rPr lang="en-US" sz="2150" dirty="0"/>
              <a:t>This is a 4-month cross-sectional national survey of clinical pharmacy practice in Saudi Arabia. The survey consisted of two parts: the demographic information and the second part comprised a questionnaire with 51 questions divided into four domains. The domains were derived from the standards and guidelines provided by the American Society of Health-System Pharmacists (ASHP), Saudi Pharmaceutical Society (SPS), the international standard of Joint Commission of Hospital Accreditation, in addition to the local standards of Saudi Center of Healthcare Accreditation. The four domains were the clinical pharmacy administration and management, performances and activities, education and training and workload documentation. We used 5-point </a:t>
            </a:r>
            <a:r>
              <a:rPr lang="en-US" sz="2150" dirty="0" err="1"/>
              <a:t>Likert</a:t>
            </a:r>
            <a:r>
              <a:rPr lang="en-US" sz="2150" dirty="0"/>
              <a:t> response scale system with </a:t>
            </a:r>
            <a:r>
              <a:rPr lang="en-US" sz="2150" dirty="0" err="1"/>
              <a:t>closeand</a:t>
            </a:r>
            <a:r>
              <a:rPr lang="en-US" sz="2150" dirty="0"/>
              <a:t> open-ended questions to obtain the responses. The questionnaire was distributed in an electronic format to the 31 directors of pharmacies at hospitals. In this study, we conducted a national survey of clinical pharmacy practice at hospitals in Saudi Arabia on performances and activities. All data were obtained through the Survey Monkey system.  </a:t>
            </a:r>
            <a:endParaRPr lang="en-US" sz="21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2031688"/>
            <a:ext cx="11848563" cy="4124415"/>
          </a:xfrm>
        </p:spPr>
        <p:txBody>
          <a:bodyPr>
            <a:noAutofit/>
          </a:bodyPr>
          <a:lstStyle/>
          <a:p>
            <a:pPr algn="just"/>
            <a:r>
              <a:rPr lang="en-US" sz="2150" b="1" u="sng" dirty="0"/>
              <a:t>Results:</a:t>
            </a:r>
            <a:r>
              <a:rPr lang="en-US" sz="2150" dirty="0"/>
              <a:t>  </a:t>
            </a:r>
            <a:r>
              <a:rPr lang="en-US" sz="2150" dirty="0"/>
              <a:t>The survey questionnaire was distributed to 31 hospitals. The average score of the elements related to the clinical pharmacy administration was 3.32 (66.31%). Most of the elements responded were policies and procedures of pharmacist privilege (4.00 (80.00%)) followed by the mission of clinical pharmacy (3.87 (77.40%)) and vision of clinical pharmacy administration (3.71 (74.20%)). Most of the clinical pharmacy services provided for adult, pediatric, neonate and geriatric patients was for critical care, medical services and for emergency. Most of the hospitals had no satellite services assistant the clinical pharmacy services (22 (70.97%)). The majority of the responders agreed that clinical pharmacy services improve the safety and effectiveness of patient care (27 (93.10%)), decreases morbidity and mortality rate (23 (79.31%)) and increases the pharmacist’s role toward patient care (20 (68.97%)).</a:t>
            </a:r>
            <a:endParaRPr lang="en-US" sz="2150" dirty="0" smtClean="0"/>
          </a:p>
          <a:p>
            <a:pPr algn="just"/>
            <a:r>
              <a:rPr lang="en-US" sz="2150" b="1" u="sng" dirty="0"/>
              <a:t>Conclusion:</a:t>
            </a:r>
            <a:r>
              <a:rPr lang="en-US" sz="2150" dirty="0"/>
              <a:t> </a:t>
            </a:r>
            <a:r>
              <a:rPr lang="en-US" sz="2150" dirty="0"/>
              <a:t>The elements of clinical pharmacy administration were not adequate in the KSA. Most of the hospital services received the clinical pharmacy services not exceeding 50%. Despite the fact that the pharmacy administration has a good record of clinical pharmacy services, there are not enough resources to provide over 24-hr service. Revision of clinical pharmacy services is highly necessary in Saudi Arabia.</a:t>
            </a:r>
            <a:endParaRPr lang="en-US" sz="2150" dirty="0"/>
          </a:p>
          <a:p>
            <a:pPr marL="0" indent="0" algn="just">
              <a:buNone/>
            </a:pPr>
            <a:endParaRPr lang="en-US" sz="21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Clinical, </a:t>
            </a:r>
          </a:p>
          <a:p>
            <a:r>
              <a:rPr lang="en-US" dirty="0"/>
              <a:t>Pharmacy, </a:t>
            </a:r>
          </a:p>
          <a:p>
            <a:r>
              <a:rPr lang="en-US" dirty="0"/>
              <a:t>Practice, </a:t>
            </a:r>
          </a:p>
          <a:p>
            <a:r>
              <a:rPr lang="en-US" dirty="0"/>
              <a:t>Administration, </a:t>
            </a:r>
          </a:p>
          <a:p>
            <a:r>
              <a:rPr lang="en-US" dirty="0"/>
              <a:t>Management,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a:blip r:embed="rId3"/>
          <a:stretch>
            <a:fillRect/>
          </a:stretch>
        </p:blipFill>
        <p:spPr>
          <a:xfrm>
            <a:off x="4740992" y="1763510"/>
            <a:ext cx="2726219" cy="4986343"/>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4755468" y="1800224"/>
            <a:ext cx="2686731" cy="4919859"/>
          </a:xfrm>
          <a:prstGeom prst="rect">
            <a:avLst/>
          </a:prstGeom>
        </p:spPr>
      </p:pic>
      <p:pic>
        <p:nvPicPr>
          <p:cNvPr id="4" name="Picture 3"/>
          <p:cNvPicPr>
            <a:picLocks noChangeAspect="1"/>
          </p:cNvPicPr>
          <p:nvPr/>
        </p:nvPicPr>
        <p:blipFill>
          <a:blip r:embed="rId3"/>
          <a:stretch>
            <a:fillRect/>
          </a:stretch>
        </p:blipFill>
        <p:spPr>
          <a:xfrm>
            <a:off x="0" y="-1"/>
            <a:ext cx="12208204" cy="1700011"/>
          </a:xfrm>
          <a:prstGeom prst="rect">
            <a:avLst/>
          </a:prstGeom>
        </p:spPr>
      </p:pic>
    </p:spTree>
    <p:extLst>
      <p:ext uri="{BB962C8B-B14F-4D97-AF65-F5344CB8AC3E}">
        <p14:creationId xmlns:p14="http://schemas.microsoft.com/office/powerpoint/2010/main" val="246925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Clinical pharmacy services are very crucial elements in the KSA. The administration elements of clinical pharmacy services for instance strategic plan, annual plan, clinical pharmacist job satisfaction, clinical pharmacist competency, pharmacy technician competency and clinical pharmacy quality have not been fully implemented at hospitals. All clinical pharmacy services should be revised and further studies about clinical pharmacy services are highly suggested in the KSA.</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157</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National Survey of Clinical Pharmacy Practice in Saudi Arabia-2017-2018: Administration and Management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32</cp:revision>
  <dcterms:created xsi:type="dcterms:W3CDTF">2019-03-11T09:12:10Z</dcterms:created>
  <dcterms:modified xsi:type="dcterms:W3CDTF">2020-03-11T11:10:39Z</dcterms:modified>
</cp:coreProperties>
</file>