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16432"/>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Reliability and Validity of EBM Resources of Pharmacy Research Questionnaire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in </a:t>
            </a:r>
            <a:r>
              <a:rPr lang="en-US" sz="5300" dirty="0">
                <a:latin typeface="Aharoni" panose="02010803020104030203" pitchFamily="2" charset="-79"/>
                <a:cs typeface="Aharoni" panose="02010803020104030203" pitchFamily="2" charset="-79"/>
              </a:rPr>
              <a:t>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420244"/>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Ebtissam</a:t>
            </a:r>
            <a:r>
              <a:rPr lang="en-US" sz="3200" b="1" dirty="0">
                <a:latin typeface="Candara" panose="020E0502030303020204" pitchFamily="34" charset="0"/>
              </a:rPr>
              <a:t> Mohammad </a:t>
            </a:r>
            <a:r>
              <a:rPr lang="en-US" sz="3200" b="1" dirty="0" err="1" smtClean="0">
                <a:latin typeface="Candara" panose="020E0502030303020204" pitchFamily="34" charset="0"/>
              </a:rPr>
              <a:t>Badawoud</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150" b="1" u="sng" dirty="0"/>
              <a:t>Objectives:</a:t>
            </a:r>
            <a:r>
              <a:rPr lang="en-US" sz="2150" b="1" dirty="0" smtClean="0"/>
              <a:t> </a:t>
            </a:r>
            <a:r>
              <a:rPr lang="en-US" sz="2150" dirty="0"/>
              <a:t>To declare reliability and validity of EBM Resources Knowledge used for Pharmacy Research Survey in Saudi Arabia. </a:t>
            </a:r>
            <a:endParaRPr lang="en-US" sz="2150" dirty="0" smtClean="0"/>
          </a:p>
          <a:p>
            <a:pPr algn="just"/>
            <a:r>
              <a:rPr lang="en-US" sz="2150" b="1" u="sng" dirty="0"/>
              <a:t>Methods</a:t>
            </a:r>
            <a:r>
              <a:rPr lang="en-US" sz="2150" b="1" u="sng" dirty="0" smtClean="0"/>
              <a:t>:</a:t>
            </a:r>
            <a:r>
              <a:rPr lang="en-US" sz="2150" dirty="0"/>
              <a:t> </a:t>
            </a:r>
            <a:r>
              <a:rPr lang="en-US" sz="2150" dirty="0"/>
              <a:t>It is a cross-section survey developed by the authors and the researcher team. It’s based on the updated literature, national and international accreditation standards organizations. The internal consistency reliability through, inter-rater reliability, item-item coloration, item-total coloration, split half reliability (</a:t>
            </a:r>
            <a:r>
              <a:rPr lang="en-US" sz="2150" dirty="0" err="1"/>
              <a:t>Gutmann’s</a:t>
            </a:r>
            <a:r>
              <a:rPr lang="en-US" sz="2150" dirty="0"/>
              <a:t> λ6) and McDonald’s ω, </a:t>
            </a:r>
            <a:r>
              <a:rPr lang="en-US" sz="2150" dirty="0" err="1"/>
              <a:t>Cronbach</a:t>
            </a:r>
            <a:r>
              <a:rPr lang="en-US" sz="2150" dirty="0"/>
              <a:t> alpha. The validity contained of face content validity, construct validity through exploratory factorial analysis and confirmatory factor analysis. All analysis had been done through Statistical Package of Social Sciences (SPSS), Statistical Package of Social Sciences-Analysis of Moment Structures (SPSS-Amos) and Jeffrey’s Amazing Statistics Program (JASP).  </a:t>
            </a:r>
            <a:endParaRPr lang="en-US" sz="21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1930" b="1" u="sng" dirty="0"/>
              <a:t>Results</a:t>
            </a:r>
            <a:r>
              <a:rPr lang="en-US" sz="1930" b="1" u="sng" dirty="0" smtClean="0"/>
              <a:t>:</a:t>
            </a:r>
            <a:r>
              <a:rPr lang="en-US" sz="1930" dirty="0"/>
              <a:t> </a:t>
            </a:r>
            <a:r>
              <a:rPr lang="en-US" sz="1930" dirty="0"/>
              <a:t>A total of 209 pharmacists responded. The majority of responders were Saudi 185 (88.52%). The responders were males 108 (61.77%) and females 101 (48.33%). The three tests had been done with reliability of 16 questions. The completed number of responders (200) (mean ± SD) was 3.179 ± 0.436, McDonald’s ω, </a:t>
            </a:r>
            <a:r>
              <a:rPr lang="en-US" sz="1930" dirty="0" err="1"/>
              <a:t>Cronbach</a:t>
            </a:r>
            <a:r>
              <a:rPr lang="en-US" sz="1930" dirty="0"/>
              <a:t> alpha and </a:t>
            </a:r>
            <a:r>
              <a:rPr lang="en-US" sz="1930" dirty="0" err="1"/>
              <a:t>Gutmann’s</a:t>
            </a:r>
            <a:r>
              <a:rPr lang="en-US" sz="1930" dirty="0"/>
              <a:t> λ6 were 0.967, 0.966 and 0.976, respectively, inter-item coloration was 0.719, the item-total coloration &gt;0.7, McDonald’s ω, </a:t>
            </a:r>
            <a:r>
              <a:rPr lang="en-US" sz="1930" dirty="0" err="1"/>
              <a:t>Cronbach</a:t>
            </a:r>
            <a:r>
              <a:rPr lang="en-US" sz="1930" dirty="0"/>
              <a:t> alpha and </a:t>
            </a:r>
            <a:r>
              <a:rPr lang="en-US" sz="1930" dirty="0" err="1"/>
              <a:t>Gutmann’s</a:t>
            </a:r>
            <a:r>
              <a:rPr lang="en-US" sz="1930" dirty="0"/>
              <a:t> λ6 value if deleted was &gt;0.97. By using Exploratory Factor Analysis (EFA), the Kaiser-Meyer-</a:t>
            </a:r>
            <a:r>
              <a:rPr lang="en-US" sz="1930" dirty="0" err="1"/>
              <a:t>Olkin</a:t>
            </a:r>
            <a:r>
              <a:rPr lang="en-US" sz="1930" dirty="0"/>
              <a:t> Measure of sampling adequacy was 0.941 and Bartlett’s test of </a:t>
            </a:r>
            <a:r>
              <a:rPr lang="en-US" sz="1930" dirty="0" err="1"/>
              <a:t>sphericity</a:t>
            </a:r>
            <a:r>
              <a:rPr lang="en-US" sz="1930" dirty="0"/>
              <a:t> with approximate chi-square was &lt;0.001. The commonalities extraction for all questions were &gt;0.58, the related components were one of the rotated component matrix &gt;0.59 of all 16 questions in component 1 as suggested. They were established by confirmatory with statistically significant (p&lt;0.001) of the factor model, by factor analysis, by scree plot, pathway analysis and fit with the original survey. The confirmatory factor index was 0.862, Tucker-Lewis Index (TLI) was 0.841, Goodness of fit index (GFI) was 0.906 and Expected cross validation index (ECVI) was 3.270. The </a:t>
            </a:r>
            <a:r>
              <a:rPr lang="en-US" sz="1930" dirty="0" err="1"/>
              <a:t>collinearity</a:t>
            </a:r>
            <a:r>
              <a:rPr lang="en-US" sz="1930" dirty="0"/>
              <a:t> of 16 questions was the auto-correlation was 0.066 with not statically significant (p=0.317). The majority of 16 questions had </a:t>
            </a:r>
            <a:r>
              <a:rPr lang="en-US" sz="1930" dirty="0" err="1"/>
              <a:t>Enjuone</a:t>
            </a:r>
            <a:r>
              <a:rPr lang="en-US" sz="1930" dirty="0"/>
              <a:t> value close to number 1, while 3 questions only had condition index more than 30. All of the 16 questions had The Variance inflation factor (VIF) less than 10 and had tolerance more than 0.1.</a:t>
            </a:r>
            <a:endParaRPr lang="en-US" sz="1930" dirty="0" smtClean="0"/>
          </a:p>
          <a:p>
            <a:pPr algn="just"/>
            <a:r>
              <a:rPr lang="en-US" sz="1930" b="1" u="sng" dirty="0"/>
              <a:t>Conclusion:</a:t>
            </a:r>
            <a:r>
              <a:rPr lang="en-US" sz="1930" dirty="0"/>
              <a:t> </a:t>
            </a:r>
            <a:r>
              <a:rPr lang="en-US" sz="1930" dirty="0"/>
              <a:t>The pharmacist survey knowledge of evidence-based medicine resources for pharmacy practice and distributed the Kingdom of Saudi Arabia had high reliability and validity scale level. The pharmacy researcher can utilized surveys with an adequate number of sample sizes with further research in Saudi Arabia.</a:t>
            </a:r>
            <a:endParaRPr lang="en-US" sz="1930" dirty="0"/>
          </a:p>
          <a:p>
            <a:pPr marL="0" indent="0" algn="just">
              <a:buNone/>
            </a:pPr>
            <a:endParaRPr lang="en-US" sz="193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Reliability, </a:t>
            </a:r>
          </a:p>
          <a:p>
            <a:r>
              <a:rPr lang="en-US" dirty="0"/>
              <a:t>Validity, </a:t>
            </a:r>
          </a:p>
          <a:p>
            <a:r>
              <a:rPr lang="en-US" dirty="0"/>
              <a:t>EBM, </a:t>
            </a:r>
          </a:p>
          <a:p>
            <a:r>
              <a:rPr lang="en-US" dirty="0"/>
              <a:t>Resources, </a:t>
            </a:r>
          </a:p>
          <a:p>
            <a:r>
              <a:rPr lang="en-US" dirty="0"/>
              <a:t>Knowledge, </a:t>
            </a:r>
          </a:p>
          <a:p>
            <a:r>
              <a:rPr lang="en-US" dirty="0"/>
              <a:t>Pharmacy, </a:t>
            </a:r>
          </a:p>
          <a:p>
            <a:r>
              <a:rPr lang="en-US" dirty="0"/>
              <a:t>Research,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5" name="Picture 4"/>
          <p:cNvPicPr>
            <a:picLocks noChangeAspect="1"/>
          </p:cNvPicPr>
          <p:nvPr/>
        </p:nvPicPr>
        <p:blipFill>
          <a:blip r:embed="rId3"/>
          <a:stretch>
            <a:fillRect/>
          </a:stretch>
        </p:blipFill>
        <p:spPr>
          <a:xfrm>
            <a:off x="2143125" y="1690688"/>
            <a:ext cx="7905750" cy="5153025"/>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1128712" y="1934446"/>
            <a:ext cx="9934575" cy="4714875"/>
          </a:xfrm>
          <a:prstGeom prst="rect">
            <a:avLst/>
          </a:prstGeom>
        </p:spPr>
      </p:pic>
    </p:spTree>
    <p:extLst>
      <p:ext uri="{BB962C8B-B14F-4D97-AF65-F5344CB8AC3E}">
        <p14:creationId xmlns:p14="http://schemas.microsoft.com/office/powerpoint/2010/main" val="268303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4256" y="1928657"/>
            <a:ext cx="11847489" cy="4351338"/>
          </a:xfrm>
        </p:spPr>
        <p:txBody>
          <a:bodyPr>
            <a:normAutofit/>
          </a:bodyPr>
          <a:lstStyle/>
          <a:p>
            <a:pPr marL="0" indent="0" algn="just">
              <a:buNone/>
            </a:pPr>
            <a:r>
              <a:rPr lang="en-US" sz="2600" dirty="0"/>
              <a:t>The clinical and administrative privilege of a pharmacist in Saudi Arabia was not optimum in practice. Majority of the clinical and administrative privileges of a pharmacist were found to be basic and common practice duties. Therefore, it is highly recommended to establish clinical and administrative privileges for pharmacists in order to improve patient care and implement the quality management standers as part of the accreditation process of healthcare organizations. The implementation of pharmacist privilege of clinical and administrative pharmacy is highly required in the KSA.</a:t>
            </a:r>
          </a:p>
          <a:p>
            <a:pPr marL="0" indent="0">
              <a:buNone/>
            </a:pP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4149060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447</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Reliability and Validity of EBM Resources of Pharmacy Research Questionnaire  in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38</cp:revision>
  <dcterms:created xsi:type="dcterms:W3CDTF">2019-03-11T09:12:10Z</dcterms:created>
  <dcterms:modified xsi:type="dcterms:W3CDTF">2020-03-11T11:36:11Z</dcterms:modified>
</cp:coreProperties>
</file>