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6"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3/12/2020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3/12/2020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3/12/2020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3/12/2020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3/12/2020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1931831"/>
            <a:ext cx="12067309" cy="2351281"/>
          </a:xfrm>
        </p:spPr>
        <p:txBody>
          <a:bodyPr>
            <a:normAutofit/>
          </a:bodyPr>
          <a:lstStyle/>
          <a:p>
            <a:r>
              <a:rPr lang="en-US" sz="5300" dirty="0">
                <a:latin typeface="Aharoni" panose="02010803020104030203" pitchFamily="2" charset="-79"/>
                <a:cs typeface="Aharoni" panose="02010803020104030203" pitchFamily="2" charset="-79"/>
              </a:rPr>
              <a:t>Pharmacist Privilege in Saudi Arabia: Pharmacist Prescribing and Therapeutic Interchange</a:t>
            </a:r>
          </a:p>
        </p:txBody>
      </p:sp>
      <p:sp>
        <p:nvSpPr>
          <p:cNvPr id="3" name="Subtitle 2"/>
          <p:cNvSpPr>
            <a:spLocks noGrp="1"/>
          </p:cNvSpPr>
          <p:nvPr>
            <p:ph type="subTitle" idx="1"/>
          </p:nvPr>
        </p:nvSpPr>
        <p:spPr>
          <a:xfrm>
            <a:off x="124691" y="4574792"/>
            <a:ext cx="11917055" cy="1684340"/>
          </a:xfrm>
        </p:spPr>
        <p:txBody>
          <a:bodyPr>
            <a:noAutofit/>
          </a:bodyPr>
          <a:lstStyle/>
          <a:p>
            <a:r>
              <a:rPr lang="en-US" sz="3200" b="1" dirty="0">
                <a:latin typeface="Candara" panose="020E0502030303020204" pitchFamily="34" charset="0"/>
              </a:rPr>
              <a:t>Faisal Al-</a:t>
            </a:r>
            <a:r>
              <a:rPr lang="en-US" sz="3200" b="1" dirty="0" err="1">
                <a:latin typeface="Candara" panose="020E0502030303020204" pitchFamily="34" charset="0"/>
              </a:rPr>
              <a:t>Otaibi</a:t>
            </a:r>
            <a:r>
              <a:rPr lang="en-US" sz="3200" b="1" dirty="0">
                <a:latin typeface="Candara" panose="020E0502030303020204" pitchFamily="34" charset="0"/>
              </a:rPr>
              <a:t>, Mohamed </a:t>
            </a:r>
            <a:r>
              <a:rPr lang="en-US" sz="3200" b="1" dirty="0" err="1">
                <a:latin typeface="Candara" panose="020E0502030303020204" pitchFamily="34" charset="0"/>
              </a:rPr>
              <a:t>Soliman</a:t>
            </a:r>
            <a:r>
              <a:rPr lang="en-US" sz="3200" b="1" dirty="0">
                <a:latin typeface="Candara" panose="020E0502030303020204" pitchFamily="34" charset="0"/>
              </a:rPr>
              <a:t> Imam, </a:t>
            </a:r>
            <a:r>
              <a:rPr lang="en-US" sz="3200" b="1" dirty="0" err="1">
                <a:latin typeface="Candara" panose="020E0502030303020204" pitchFamily="34" charset="0"/>
              </a:rPr>
              <a:t>Randa</a:t>
            </a:r>
            <a:r>
              <a:rPr lang="en-US" sz="3200" b="1" dirty="0">
                <a:latin typeface="Candara" panose="020E0502030303020204" pitchFamily="34" charset="0"/>
              </a:rPr>
              <a:t> Mansour Abdel-</a:t>
            </a:r>
            <a:r>
              <a:rPr lang="en-US" sz="3200" b="1" dirty="0" err="1">
                <a:latin typeface="Candara" panose="020E0502030303020204" pitchFamily="34" charset="0"/>
              </a:rPr>
              <a:t>Sattar</a:t>
            </a:r>
            <a:r>
              <a:rPr lang="en-US" sz="3200" b="1" dirty="0">
                <a:latin typeface="Candara" panose="020E0502030303020204" pitchFamily="34" charset="0"/>
              </a:rPr>
              <a:t> Ahmed, </a:t>
            </a:r>
            <a:r>
              <a:rPr lang="en-US" sz="3200" b="1" dirty="0" err="1">
                <a:latin typeface="Candara" panose="020E0502030303020204" pitchFamily="34" charset="0"/>
              </a:rPr>
              <a:t>Amsha</a:t>
            </a:r>
            <a:r>
              <a:rPr lang="en-US" sz="3200" b="1" dirty="0">
                <a:latin typeface="Candara" panose="020E0502030303020204" pitchFamily="34" charset="0"/>
              </a:rPr>
              <a:t> </a:t>
            </a:r>
            <a:r>
              <a:rPr lang="en-US" sz="3200" b="1" dirty="0" err="1">
                <a:latin typeface="Candara" panose="020E0502030303020204" pitchFamily="34" charset="0"/>
              </a:rPr>
              <a:t>Alotaibi</a:t>
            </a:r>
            <a:r>
              <a:rPr lang="en-US" sz="3200" b="1" dirty="0">
                <a:latin typeface="Candara" panose="020E0502030303020204" pitchFamily="34" charset="0"/>
              </a:rPr>
              <a:t>, </a:t>
            </a:r>
            <a:r>
              <a:rPr lang="en-US" sz="3200" b="1" dirty="0" err="1">
                <a:latin typeface="Candara" panose="020E0502030303020204" pitchFamily="34" charset="0"/>
              </a:rPr>
              <a:t>Asma</a:t>
            </a:r>
            <a:r>
              <a:rPr lang="en-US" sz="3200" b="1" dirty="0">
                <a:latin typeface="Candara" panose="020E0502030303020204" pitchFamily="34" charset="0"/>
              </a:rPr>
              <a:t> </a:t>
            </a:r>
            <a:r>
              <a:rPr lang="en-US" sz="3200" b="1" dirty="0" err="1">
                <a:latin typeface="Candara" panose="020E0502030303020204" pitchFamily="34" charset="0"/>
              </a:rPr>
              <a:t>Alotaibi</a:t>
            </a:r>
            <a:r>
              <a:rPr lang="en-US" sz="3200" b="1" dirty="0">
                <a:latin typeface="Candara" panose="020E0502030303020204" pitchFamily="34" charset="0"/>
              </a:rPr>
              <a:t>, </a:t>
            </a:r>
            <a:r>
              <a:rPr lang="en-US" sz="3200" b="1" dirty="0" err="1">
                <a:latin typeface="Candara" panose="020E0502030303020204" pitchFamily="34" charset="0"/>
              </a:rPr>
              <a:t>Amal</a:t>
            </a:r>
            <a:r>
              <a:rPr lang="en-US" sz="3200" b="1" dirty="0">
                <a:latin typeface="Candara" panose="020E0502030303020204" pitchFamily="34" charset="0"/>
              </a:rPr>
              <a:t> </a:t>
            </a:r>
            <a:r>
              <a:rPr lang="en-US" sz="3200" b="1" dirty="0" err="1">
                <a:latin typeface="Candara" panose="020E0502030303020204" pitchFamily="34" charset="0"/>
              </a:rPr>
              <a:t>Alotaibi</a:t>
            </a:r>
            <a:r>
              <a:rPr lang="en-US" sz="3200" b="1" dirty="0">
                <a:latin typeface="Candara" panose="020E0502030303020204" pitchFamily="34" charset="0"/>
              </a:rPr>
              <a:t>, </a:t>
            </a:r>
            <a:r>
              <a:rPr lang="en-US" sz="3200" b="1" dirty="0" err="1">
                <a:latin typeface="Candara" panose="020E0502030303020204" pitchFamily="34" charset="0"/>
              </a:rPr>
              <a:t>Wesam</a:t>
            </a:r>
            <a:r>
              <a:rPr lang="en-US" sz="3200" b="1" dirty="0">
                <a:latin typeface="Candara" panose="020E0502030303020204" pitchFamily="34" charset="0"/>
              </a:rPr>
              <a:t> </a:t>
            </a:r>
            <a:r>
              <a:rPr lang="en-US" sz="3200" b="1" dirty="0" err="1">
                <a:latin typeface="Candara" panose="020E0502030303020204" pitchFamily="34" charset="0"/>
              </a:rPr>
              <a:t>Alsuwaid</a:t>
            </a:r>
            <a:r>
              <a:rPr lang="en-US" sz="3200" b="1" dirty="0">
                <a:latin typeface="Candara" panose="020E0502030303020204" pitchFamily="34" charset="0"/>
              </a:rPr>
              <a:t>, Yousef Ahmed </a:t>
            </a:r>
            <a:r>
              <a:rPr lang="en-US" sz="3200" b="1" dirty="0" err="1">
                <a:latin typeface="Candara" panose="020E0502030303020204" pitchFamily="34" charset="0"/>
              </a:rPr>
              <a:t>Alomi</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404574"/>
          </a:xfrm>
        </p:spPr>
        <p:txBody>
          <a:bodyPr>
            <a:noAutofit/>
          </a:bodyPr>
          <a:lstStyle/>
          <a:p>
            <a:pPr algn="just"/>
            <a:r>
              <a:rPr lang="en-US" sz="2150" b="1" u="sng" dirty="0" smtClean="0"/>
              <a:t>Objectives:</a:t>
            </a:r>
            <a:r>
              <a:rPr lang="en-US" sz="2150" b="1" dirty="0" smtClean="0"/>
              <a:t> </a:t>
            </a:r>
            <a:r>
              <a:rPr lang="en-US" sz="2150" dirty="0"/>
              <a:t>To survey the pharmacist privilege in Saudi Arabia with an emphasis on pharmacist prescribing and therapeutic interchange</a:t>
            </a:r>
            <a:r>
              <a:rPr lang="en-US" sz="2150" dirty="0" smtClean="0"/>
              <a:t>.</a:t>
            </a:r>
          </a:p>
          <a:p>
            <a:pPr algn="just"/>
            <a:r>
              <a:rPr lang="en-US" sz="2150" b="1" u="sng" dirty="0" smtClean="0"/>
              <a:t>Methods: </a:t>
            </a:r>
            <a:r>
              <a:rPr lang="en-US" sz="2150" dirty="0"/>
              <a:t>This is a 4-month cross-sectional survey of </a:t>
            </a:r>
            <a:r>
              <a:rPr lang="en-US" sz="2150" dirty="0" err="1"/>
              <a:t>pharma¬cists</a:t>
            </a:r>
            <a:r>
              <a:rPr lang="en-US" sz="2150" dirty="0"/>
              <a:t> privilege in Saudi Arabia. The study consists of two parts: the first part collects demographic information and the second part comprises 28 questions divided into four domains. These domains were derived from the previous literature and from the standards and regulations described by the American Society of Health-System Pharmacists (ASHP). The domains were privilege management and resources, pharmacist prescribing and therapeutic interchange, clinical and administration privilege, drug monitoring and healthcare education. We used 5-point </a:t>
            </a:r>
            <a:r>
              <a:rPr lang="en-US" sz="2150" dirty="0" err="1"/>
              <a:t>Likert</a:t>
            </a:r>
            <a:r>
              <a:rPr lang="en-US" sz="2150" dirty="0"/>
              <a:t> response scale system with close-and open-ended questions to obtain responses. The questionnaire was distributed in an electronic format to the director of pharmacy of various hospitals, deputy director, pharmacy quality </a:t>
            </a:r>
            <a:r>
              <a:rPr lang="en-US" sz="2150" dirty="0" err="1"/>
              <a:t>manage¬ment</a:t>
            </a:r>
            <a:r>
              <a:rPr lang="en-US" sz="2150" dirty="0"/>
              <a:t>, clinical pharmacy coordinators, or any pharmacist assigned on behalf of hospital’s director of pharmacy. The study discussed and analyzed pharmacist privilege in Saudi Arabia with an emphasis on pharmacist prescribing and therapeutic interchange. All data were obtained through the Survey </a:t>
            </a:r>
            <a:r>
              <a:rPr lang="en-US" sz="2150" dirty="0" err="1"/>
              <a:t>Mon¬key</a:t>
            </a:r>
            <a:r>
              <a:rPr lang="en-US" sz="2150" dirty="0"/>
              <a:t> system. </a:t>
            </a:r>
            <a:endParaRPr lang="en-US" sz="2150" dirty="0" smtClean="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12745"/>
            <a:ext cx="11848563" cy="4871390"/>
          </a:xfrm>
        </p:spPr>
        <p:txBody>
          <a:bodyPr>
            <a:noAutofit/>
          </a:bodyPr>
          <a:lstStyle/>
          <a:p>
            <a:pPr algn="just"/>
            <a:r>
              <a:rPr lang="en-US" sz="2150" b="1" u="sng" dirty="0"/>
              <a:t>Results:</a:t>
            </a:r>
            <a:r>
              <a:rPr lang="en-US" sz="2150" dirty="0"/>
              <a:t>  The survey was distributed to 36 hospitals. The pharmacist privilege of </a:t>
            </a:r>
            <a:r>
              <a:rPr lang="en-US" sz="2150" dirty="0" err="1"/>
              <a:t>prescrib¬ing</a:t>
            </a:r>
            <a:r>
              <a:rPr lang="en-US" sz="2150" dirty="0"/>
              <a:t> was available only at 12 (32.14%) hospitals. over-the-counter (OTC) medications (19 (90.48%)) and vitamins (14 (66.67%)) were most of the medications with pharmacist privilege of prescribing followed by minerals (11 (52.38%)) and electrolytes (10 (47.62%)), whereas NSAIDs (23 (63.89%)), Vitamins (19 (52.78%)), electrolytes (17 (47.22%)) and antihistamine (15 (41.67%)) were through therapeutic </a:t>
            </a:r>
            <a:r>
              <a:rPr lang="en-US" sz="2150" dirty="0" err="1"/>
              <a:t>inter¬change</a:t>
            </a:r>
            <a:r>
              <a:rPr lang="en-US" sz="2150" dirty="0"/>
              <a:t> program. Most of the pharmacists prescribing medication was through ambulatory care clinic (19 (52.78%)) and when prescription was cosigned by the physician (19 (52.78%)). The average score of pharmacist privilege in the hospital’s computerized physician order entry (CPOE) was 3.17 (63.46%), whereas the average score of pharmacist privilege in the hospital’s CPOE alerting system was 2.97 (59.46%).</a:t>
            </a:r>
            <a:endParaRPr lang="en-US" sz="2150" dirty="0" smtClean="0"/>
          </a:p>
          <a:p>
            <a:pPr algn="just"/>
            <a:r>
              <a:rPr lang="en-US" sz="2150" b="1" u="sng" dirty="0"/>
              <a:t>Conclusion:</a:t>
            </a:r>
            <a:r>
              <a:rPr lang="en-US" sz="2150" dirty="0"/>
              <a:t> In the Kingdom of Saudi Arabia, pharmacist privilege in prescribing medications is very low. Most of the medications prescribed by the pharmacist were OTC drugs. </a:t>
            </a:r>
            <a:r>
              <a:rPr lang="en-US" sz="2150" dirty="0" err="1"/>
              <a:t>Thepharmacist</a:t>
            </a:r>
            <a:r>
              <a:rPr lang="en-US" sz="2150" dirty="0"/>
              <a:t> privilege in the Computerized Physician Order Entry is not adequate. We highly recommend the </a:t>
            </a:r>
            <a:r>
              <a:rPr lang="en-US" sz="2150" dirty="0" err="1"/>
              <a:t>imple¬mentation</a:t>
            </a:r>
            <a:r>
              <a:rPr lang="en-US" sz="2150" dirty="0"/>
              <a:t> of a comprehensive pharmacist privilege system and regulations </a:t>
            </a:r>
            <a:r>
              <a:rPr lang="en-US" sz="2150" dirty="0" err="1"/>
              <a:t>ed</a:t>
            </a:r>
            <a:r>
              <a:rPr lang="en-US" sz="2150" dirty="0"/>
              <a:t> in Saudi Arabia. </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smtClean="0"/>
              <a:t>KEYWORDS </a:t>
            </a:r>
            <a:endParaRPr lang="en-US" dirty="0"/>
          </a:p>
          <a:p>
            <a:r>
              <a:rPr lang="en-US" dirty="0"/>
              <a:t>Pharmacist, </a:t>
            </a:r>
          </a:p>
          <a:p>
            <a:r>
              <a:rPr lang="en-US" dirty="0"/>
              <a:t>Privilege, </a:t>
            </a:r>
          </a:p>
          <a:p>
            <a:r>
              <a:rPr lang="en-US" dirty="0"/>
              <a:t>Prescribing, </a:t>
            </a:r>
          </a:p>
          <a:p>
            <a:r>
              <a:rPr lang="en-US" dirty="0" smtClean="0"/>
              <a:t>Therapeutic</a:t>
            </a:r>
            <a:r>
              <a:rPr lang="en-US" dirty="0"/>
              <a:t>, Interchange, </a:t>
            </a:r>
          </a:p>
          <a:p>
            <a:r>
              <a:rPr lang="en-US" dirty="0"/>
              <a:t>Activities, </a:t>
            </a:r>
          </a:p>
          <a:p>
            <a:r>
              <a:rPr lang="en-US" dirty="0"/>
              <a:t>Saudi Arabia.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 name="Picture 7"/>
          <p:cNvPicPr>
            <a:picLocks noChangeAspect="1"/>
          </p:cNvPicPr>
          <p:nvPr/>
        </p:nvPicPr>
        <p:blipFill>
          <a:blip r:embed="rId2"/>
          <a:stretch>
            <a:fillRect/>
          </a:stretch>
        </p:blipFill>
        <p:spPr>
          <a:xfrm>
            <a:off x="0" y="-1"/>
            <a:ext cx="12208204" cy="1700011"/>
          </a:xfrm>
          <a:prstGeom prst="rect">
            <a:avLst/>
          </a:prstGeom>
        </p:spPr>
      </p:pic>
      <p:pic>
        <p:nvPicPr>
          <p:cNvPr id="3" name="Picture 2"/>
          <p:cNvPicPr>
            <a:picLocks noChangeAspect="1"/>
          </p:cNvPicPr>
          <p:nvPr/>
        </p:nvPicPr>
        <p:blipFill>
          <a:blip r:embed="rId3"/>
          <a:stretch>
            <a:fillRect/>
          </a:stretch>
        </p:blipFill>
        <p:spPr>
          <a:xfrm>
            <a:off x="619125" y="2454365"/>
            <a:ext cx="10953750" cy="2876550"/>
          </a:xfrm>
          <a:prstGeom prst="rect">
            <a:avLst/>
          </a:prstGeom>
        </p:spPr>
      </p:pic>
    </p:spTree>
    <p:extLst>
      <p:ext uri="{BB962C8B-B14F-4D97-AF65-F5344CB8AC3E}">
        <p14:creationId xmlns:p14="http://schemas.microsoft.com/office/powerpoint/2010/main" val="2771148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6" name="Picture 5"/>
          <p:cNvPicPr>
            <a:picLocks noChangeAspect="1"/>
          </p:cNvPicPr>
          <p:nvPr/>
        </p:nvPicPr>
        <p:blipFill>
          <a:blip r:embed="rId3"/>
          <a:stretch>
            <a:fillRect/>
          </a:stretch>
        </p:blipFill>
        <p:spPr>
          <a:xfrm>
            <a:off x="3158836" y="1842655"/>
            <a:ext cx="5791200" cy="4724399"/>
          </a:xfrm>
          <a:prstGeom prst="rect">
            <a:avLst/>
          </a:prstGeom>
        </p:spPr>
      </p:pic>
    </p:spTree>
    <p:extLst>
      <p:ext uri="{BB962C8B-B14F-4D97-AF65-F5344CB8AC3E}">
        <p14:creationId xmlns:p14="http://schemas.microsoft.com/office/powerpoint/2010/main" val="2469254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4922905"/>
          </a:xfrm>
        </p:spPr>
        <p:txBody>
          <a:bodyPr>
            <a:normAutofit/>
          </a:bodyPr>
          <a:lstStyle/>
          <a:p>
            <a:pPr marL="0" indent="0" algn="just">
              <a:buNone/>
            </a:pPr>
            <a:r>
              <a:rPr lang="en-US" sz="2600" dirty="0"/>
              <a:t>The pharmacist have prescribing privilege and therapeutic interchange utilization in the KSA. The pharmacist plays an active role in </a:t>
            </a:r>
            <a:r>
              <a:rPr lang="en-US" sz="2600" dirty="0" err="1"/>
              <a:t>prescrib¬ing</a:t>
            </a:r>
            <a:r>
              <a:rPr lang="en-US" sz="2600" dirty="0"/>
              <a:t> or perform therapeutic interchange of OTC medications through pharmacy law. The electronic entry of pharmacist privilege has not reach its optimal level. Full implementation of the comprehensive pharmacist privilege system and regulations through in-depth guidelines about </a:t>
            </a:r>
            <a:r>
              <a:rPr lang="en-US" sz="2600" dirty="0" err="1"/>
              <a:t>pre¬scribing</a:t>
            </a:r>
            <a:r>
              <a:rPr lang="en-US" sz="2600" dirty="0"/>
              <a:t> and therapeutic interchange is highly recommended in the KSA.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TotalTime>
  <Words>321</Words>
  <Application>Microsoft Office PowerPoint</Application>
  <PresentationFormat>Widescreen</PresentationFormat>
  <Paragraphs>14</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Aharoni</vt:lpstr>
      <vt:lpstr>Arial</vt:lpstr>
      <vt:lpstr>Calibri</vt:lpstr>
      <vt:lpstr>Calibri Light</vt:lpstr>
      <vt:lpstr>Candara</vt:lpstr>
      <vt:lpstr>Office Theme</vt:lpstr>
      <vt:lpstr>Pharmacist Privilege in Saudi Arabia: Pharmacist Prescribing and Therapeutic Interchange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PHCOG02</cp:lastModifiedBy>
  <cp:revision>39</cp:revision>
  <dcterms:created xsi:type="dcterms:W3CDTF">2019-03-11T09:12:10Z</dcterms:created>
  <dcterms:modified xsi:type="dcterms:W3CDTF">2020-03-12T05:30:27Z</dcterms:modified>
</cp:coreProperties>
</file>