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4" r:id="rId8"/>
    <p:sldId id="262" r:id="rId9"/>
    <p:sldId id="263" r:id="rId10"/>
    <p:sldId id="266" r:id="rId11"/>
    <p:sldId id="267" r:id="rId12"/>
    <p:sldId id="269" r:id="rId13"/>
    <p:sldId id="268" r:id="rId14"/>
    <p:sldId id="265" r:id="rId15"/>
    <p:sldId id="271"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AAAA4B3-BA2C-4A9D-9C8E-374B7EE435F3}" type="datetimeFigureOut">
              <a:rPr lang="en-US" smtClean="0"/>
              <a:t>5/22/2019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15379182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AAA4B3-BA2C-4A9D-9C8E-374B7EE435F3}" type="datetimeFigureOut">
              <a:rPr lang="en-US" smtClean="0"/>
              <a:t>5/22/2019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3609769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AAA4B3-BA2C-4A9D-9C8E-374B7EE435F3}" type="datetimeFigureOut">
              <a:rPr lang="en-US" smtClean="0"/>
              <a:t>5/22/2019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13124296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AAA4B3-BA2C-4A9D-9C8E-374B7EE435F3}" type="datetimeFigureOut">
              <a:rPr lang="en-US" smtClean="0"/>
              <a:t>5/22/2019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3332244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AAAA4B3-BA2C-4A9D-9C8E-374B7EE435F3}" type="datetimeFigureOut">
              <a:rPr lang="en-US" smtClean="0"/>
              <a:t>5/22/2019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0294084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AAAA4B3-BA2C-4A9D-9C8E-374B7EE435F3}" type="datetimeFigureOut">
              <a:rPr lang="en-US" smtClean="0"/>
              <a:t>5/22/2019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30513881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AAAA4B3-BA2C-4A9D-9C8E-374B7EE435F3}" type="datetimeFigureOut">
              <a:rPr lang="en-US" smtClean="0"/>
              <a:t>5/22/2019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42264191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AAAA4B3-BA2C-4A9D-9C8E-374B7EE435F3}" type="datetimeFigureOut">
              <a:rPr lang="en-US" smtClean="0"/>
              <a:t>5/22/2019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0182374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AAA4B3-BA2C-4A9D-9C8E-374B7EE435F3}" type="datetimeFigureOut">
              <a:rPr lang="en-US" smtClean="0"/>
              <a:t>5/22/2019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11254226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AAA4B3-BA2C-4A9D-9C8E-374B7EE435F3}" type="datetimeFigureOut">
              <a:rPr lang="en-US" smtClean="0"/>
              <a:t>5/22/2019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23712441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AAA4B3-BA2C-4A9D-9C8E-374B7EE435F3}" type="datetimeFigureOut">
              <a:rPr lang="en-US" smtClean="0"/>
              <a:t>5/22/2019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BDE1C0-809E-4282-9B4E-E48A4A40CCAE}" type="slidenum">
              <a:rPr lang="en-US" smtClean="0"/>
              <a:t>‹#›</a:t>
            </a:fld>
            <a:endParaRPr lang="en-US"/>
          </a:p>
        </p:txBody>
      </p:sp>
    </p:spTree>
    <p:extLst>
      <p:ext uri="{BB962C8B-B14F-4D97-AF65-F5344CB8AC3E}">
        <p14:creationId xmlns:p14="http://schemas.microsoft.com/office/powerpoint/2010/main" val="31326738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AAA4B3-BA2C-4A9D-9C8E-374B7EE435F3}" type="datetimeFigureOut">
              <a:rPr lang="en-US" smtClean="0"/>
              <a:t>5/22/2019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BDE1C0-809E-4282-9B4E-E48A4A40CCAE}" type="slidenum">
              <a:rPr lang="en-US" smtClean="0"/>
              <a:t>‹#›</a:t>
            </a:fld>
            <a:endParaRPr lang="en-US"/>
          </a:p>
        </p:txBody>
      </p:sp>
    </p:spTree>
    <p:extLst>
      <p:ext uri="{BB962C8B-B14F-4D97-AF65-F5344CB8AC3E}">
        <p14:creationId xmlns:p14="http://schemas.microsoft.com/office/powerpoint/2010/main" val="10475202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4692" y="1828799"/>
            <a:ext cx="11891298" cy="2678807"/>
          </a:xfrm>
        </p:spPr>
        <p:txBody>
          <a:bodyPr>
            <a:normAutofit/>
          </a:bodyPr>
          <a:lstStyle/>
          <a:p>
            <a:r>
              <a:rPr lang="en-US" sz="5400" dirty="0">
                <a:latin typeface="Aharoni" panose="02010803020104030203" pitchFamily="2" charset="-79"/>
                <a:cs typeface="Aharoni" panose="02010803020104030203" pitchFamily="2" charset="-79"/>
              </a:rPr>
              <a:t>Drug Evaluation Steps of Ministry of Health Drug Formulary in Saudi Arabia</a:t>
            </a:r>
          </a:p>
        </p:txBody>
      </p:sp>
      <p:sp>
        <p:nvSpPr>
          <p:cNvPr id="3" name="Subtitle 2"/>
          <p:cNvSpPr>
            <a:spLocks noGrp="1"/>
          </p:cNvSpPr>
          <p:nvPr>
            <p:ph type="subTitle" idx="1"/>
          </p:nvPr>
        </p:nvSpPr>
        <p:spPr>
          <a:xfrm>
            <a:off x="1365161" y="4881093"/>
            <a:ext cx="9302839" cy="1796797"/>
          </a:xfrm>
        </p:spPr>
        <p:txBody>
          <a:bodyPr>
            <a:normAutofit/>
          </a:bodyPr>
          <a:lstStyle/>
          <a:p>
            <a:r>
              <a:rPr lang="en-US" sz="3600" b="1" dirty="0">
                <a:latin typeface="Candara" panose="020E0502030303020204" pitchFamily="34" charset="0"/>
              </a:rPr>
              <a:t>Yousef Ahmed Alomi, Saeed Jamaan Alghamdi, Radi Abdullah Alattyh</a:t>
            </a:r>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13818476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0" y="-1"/>
            <a:ext cx="12208204" cy="1700011"/>
          </a:xfrm>
          <a:prstGeom prst="rect">
            <a:avLst/>
          </a:prstGeom>
        </p:spPr>
      </p:pic>
      <p:pic>
        <p:nvPicPr>
          <p:cNvPr id="5" name="Content Placeholder 4"/>
          <p:cNvPicPr>
            <a:picLocks noGrp="1" noChangeAspect="1"/>
          </p:cNvPicPr>
          <p:nvPr>
            <p:ph idx="1"/>
          </p:nvPr>
        </p:nvPicPr>
        <p:blipFill>
          <a:blip r:embed="rId3"/>
          <a:stretch>
            <a:fillRect/>
          </a:stretch>
        </p:blipFill>
        <p:spPr>
          <a:xfrm>
            <a:off x="1838325" y="2858294"/>
            <a:ext cx="8515350" cy="2286000"/>
          </a:xfrm>
          <a:prstGeom prst="rect">
            <a:avLst/>
          </a:prstGeom>
        </p:spPr>
      </p:pic>
    </p:spTree>
    <p:extLst>
      <p:ext uri="{BB962C8B-B14F-4D97-AF65-F5344CB8AC3E}">
        <p14:creationId xmlns:p14="http://schemas.microsoft.com/office/powerpoint/2010/main" val="14887309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0" y="-1"/>
            <a:ext cx="12208204" cy="1700011"/>
          </a:xfrm>
          <a:prstGeom prst="rect">
            <a:avLst/>
          </a:prstGeom>
        </p:spPr>
      </p:pic>
      <p:pic>
        <p:nvPicPr>
          <p:cNvPr id="5" name="Content Placeholder 4"/>
          <p:cNvPicPr>
            <a:picLocks noGrp="1" noChangeAspect="1"/>
          </p:cNvPicPr>
          <p:nvPr>
            <p:ph idx="1"/>
          </p:nvPr>
        </p:nvPicPr>
        <p:blipFill>
          <a:blip r:embed="rId3"/>
          <a:stretch>
            <a:fillRect/>
          </a:stretch>
        </p:blipFill>
        <p:spPr>
          <a:xfrm>
            <a:off x="1843087" y="2848769"/>
            <a:ext cx="8505825" cy="2305050"/>
          </a:xfrm>
          <a:prstGeom prst="rect">
            <a:avLst/>
          </a:prstGeom>
        </p:spPr>
      </p:pic>
    </p:spTree>
    <p:extLst>
      <p:ext uri="{BB962C8B-B14F-4D97-AF65-F5344CB8AC3E}">
        <p14:creationId xmlns:p14="http://schemas.microsoft.com/office/powerpoint/2010/main" val="28421393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0" y="-1"/>
            <a:ext cx="12208204" cy="1700011"/>
          </a:xfrm>
          <a:prstGeom prst="rect">
            <a:avLst/>
          </a:prstGeom>
        </p:spPr>
      </p:pic>
      <p:pic>
        <p:nvPicPr>
          <p:cNvPr id="5" name="Content Placeholder 4"/>
          <p:cNvPicPr>
            <a:picLocks noGrp="1" noChangeAspect="1"/>
          </p:cNvPicPr>
          <p:nvPr>
            <p:ph idx="1"/>
          </p:nvPr>
        </p:nvPicPr>
        <p:blipFill>
          <a:blip r:embed="rId3"/>
          <a:stretch>
            <a:fillRect/>
          </a:stretch>
        </p:blipFill>
        <p:spPr>
          <a:xfrm>
            <a:off x="1833562" y="2905919"/>
            <a:ext cx="8524875" cy="2190750"/>
          </a:xfrm>
          <a:prstGeom prst="rect">
            <a:avLst/>
          </a:prstGeom>
        </p:spPr>
      </p:pic>
    </p:spTree>
    <p:extLst>
      <p:ext uri="{BB962C8B-B14F-4D97-AF65-F5344CB8AC3E}">
        <p14:creationId xmlns:p14="http://schemas.microsoft.com/office/powerpoint/2010/main" val="7482487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0" y="-1"/>
            <a:ext cx="12208204" cy="1700011"/>
          </a:xfrm>
          <a:prstGeom prst="rect">
            <a:avLst/>
          </a:prstGeom>
        </p:spPr>
      </p:pic>
      <p:pic>
        <p:nvPicPr>
          <p:cNvPr id="5" name="Content Placeholder 4"/>
          <p:cNvPicPr>
            <a:picLocks noGrp="1" noChangeAspect="1"/>
          </p:cNvPicPr>
          <p:nvPr>
            <p:ph idx="1"/>
          </p:nvPr>
        </p:nvPicPr>
        <p:blipFill>
          <a:blip r:embed="rId3"/>
          <a:stretch>
            <a:fillRect/>
          </a:stretch>
        </p:blipFill>
        <p:spPr>
          <a:xfrm>
            <a:off x="1828800" y="2753519"/>
            <a:ext cx="8534400" cy="2495550"/>
          </a:xfrm>
          <a:prstGeom prst="rect">
            <a:avLst/>
          </a:prstGeom>
        </p:spPr>
      </p:pic>
    </p:spTree>
    <p:extLst>
      <p:ext uri="{BB962C8B-B14F-4D97-AF65-F5344CB8AC3E}">
        <p14:creationId xmlns:p14="http://schemas.microsoft.com/office/powerpoint/2010/main" val="10911242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0" y="-1"/>
            <a:ext cx="12208204" cy="1700011"/>
          </a:xfrm>
          <a:prstGeom prst="rect">
            <a:avLst/>
          </a:prstGeom>
        </p:spPr>
      </p:pic>
      <p:pic>
        <p:nvPicPr>
          <p:cNvPr id="5" name="Content Placeholder 4"/>
          <p:cNvPicPr>
            <a:picLocks noGrp="1" noChangeAspect="1"/>
          </p:cNvPicPr>
          <p:nvPr>
            <p:ph idx="1"/>
          </p:nvPr>
        </p:nvPicPr>
        <p:blipFill>
          <a:blip r:embed="rId3"/>
          <a:stretch>
            <a:fillRect/>
          </a:stretch>
        </p:blipFill>
        <p:spPr>
          <a:xfrm>
            <a:off x="1857375" y="2763044"/>
            <a:ext cx="8477250" cy="2476500"/>
          </a:xfrm>
          <a:prstGeom prst="rect">
            <a:avLst/>
          </a:prstGeom>
        </p:spPr>
      </p:pic>
    </p:spTree>
    <p:extLst>
      <p:ext uri="{BB962C8B-B14F-4D97-AF65-F5344CB8AC3E}">
        <p14:creationId xmlns:p14="http://schemas.microsoft.com/office/powerpoint/2010/main" val="37802964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0" y="-1"/>
            <a:ext cx="12208204" cy="1700011"/>
          </a:xfrm>
          <a:prstGeom prst="rect">
            <a:avLst/>
          </a:prstGeom>
        </p:spPr>
      </p:pic>
      <p:pic>
        <p:nvPicPr>
          <p:cNvPr id="5" name="Content Placeholder 4"/>
          <p:cNvPicPr>
            <a:picLocks noGrp="1" noChangeAspect="1"/>
          </p:cNvPicPr>
          <p:nvPr>
            <p:ph idx="1"/>
          </p:nvPr>
        </p:nvPicPr>
        <p:blipFill>
          <a:blip r:embed="rId3"/>
          <a:stretch>
            <a:fillRect/>
          </a:stretch>
        </p:blipFill>
        <p:spPr>
          <a:xfrm>
            <a:off x="912977" y="3062210"/>
            <a:ext cx="10382250" cy="1981200"/>
          </a:xfrm>
          <a:prstGeom prst="rect">
            <a:avLst/>
          </a:prstGeom>
        </p:spPr>
      </p:pic>
    </p:spTree>
    <p:extLst>
      <p:ext uri="{BB962C8B-B14F-4D97-AF65-F5344CB8AC3E}">
        <p14:creationId xmlns:p14="http://schemas.microsoft.com/office/powerpoint/2010/main" val="7249095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838200" y="1944710"/>
            <a:ext cx="10515600" cy="4610635"/>
          </a:xfrm>
        </p:spPr>
        <p:txBody>
          <a:bodyPr>
            <a:normAutofit/>
          </a:bodyPr>
          <a:lstStyle/>
          <a:p>
            <a:pPr algn="just"/>
            <a:r>
              <a:rPr lang="en-US" b="1" u="sng" dirty="0" smtClean="0"/>
              <a:t>Objective:</a:t>
            </a:r>
            <a:r>
              <a:rPr lang="en-US" b="1" dirty="0" smtClean="0"/>
              <a:t> </a:t>
            </a:r>
            <a:r>
              <a:rPr lang="en-US" dirty="0" smtClean="0"/>
              <a:t>To </a:t>
            </a:r>
            <a:r>
              <a:rPr lang="en-US" dirty="0"/>
              <a:t>illustrate the Drug Evaluation Steps of Ministry of Health Drug Formulary at Health care institutions in the Kingdom of Saudi Arabia. </a:t>
            </a:r>
            <a:endParaRPr lang="en-US" dirty="0" smtClean="0"/>
          </a:p>
          <a:p>
            <a:pPr algn="just"/>
            <a:r>
              <a:rPr lang="en-US" b="1" u="sng" dirty="0"/>
              <a:t>Methods:</a:t>
            </a:r>
            <a:r>
              <a:rPr lang="en-US" dirty="0"/>
              <a:t> </a:t>
            </a:r>
            <a:r>
              <a:rPr lang="en-US" dirty="0" smtClean="0"/>
              <a:t>It </a:t>
            </a:r>
            <a:r>
              <a:rPr lang="en-US" dirty="0"/>
              <a:t>is description analysis of Drug Evaluation Steps of drug information service at the Ministry of Health of Health institutions. The modified pharmacy business model system and Project Management Procedure used in the report.  </a:t>
            </a:r>
          </a:p>
        </p:txBody>
      </p:sp>
      <p:pic>
        <p:nvPicPr>
          <p:cNvPr id="5" name="Picture 4"/>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17382905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838200" y="2055813"/>
            <a:ext cx="10515600" cy="4261859"/>
          </a:xfrm>
        </p:spPr>
        <p:txBody>
          <a:bodyPr>
            <a:normAutofit fontScale="92500"/>
          </a:bodyPr>
          <a:lstStyle/>
          <a:p>
            <a:pPr algn="just"/>
            <a:r>
              <a:rPr lang="en-US" b="1" u="sng" dirty="0"/>
              <a:t>Results:</a:t>
            </a:r>
            <a:r>
              <a:rPr lang="en-US" dirty="0"/>
              <a:t> </a:t>
            </a:r>
            <a:r>
              <a:rPr lang="en-US" dirty="0" smtClean="0"/>
              <a:t>The </a:t>
            </a:r>
            <a:r>
              <a:rPr lang="en-US" dirty="0"/>
              <a:t>Drug Evaluation Steps established with a defined vision, mission and goals. The system human or economic and other resources described in the review. The risk management was discussed to assure the continuation of the system. Besides, the monitoring and controlling of the system as illustrated. The closing stage with convention to operation project demonstrated in the analysis. </a:t>
            </a:r>
            <a:endParaRPr lang="en-US" dirty="0" smtClean="0"/>
          </a:p>
          <a:p>
            <a:pPr algn="just"/>
            <a:r>
              <a:rPr lang="en-US" b="1" u="sng" dirty="0" smtClean="0"/>
              <a:t>Conclusion</a:t>
            </a:r>
            <a:r>
              <a:rPr lang="en-US" b="1" u="sng" dirty="0"/>
              <a:t>:</a:t>
            </a:r>
            <a:r>
              <a:rPr lang="en-US" dirty="0"/>
              <a:t> </a:t>
            </a:r>
            <a:r>
              <a:rPr lang="en-US" dirty="0" smtClean="0"/>
              <a:t>The </a:t>
            </a:r>
            <a:r>
              <a:rPr lang="en-US" dirty="0"/>
              <a:t>drug evaluation steps system implemented and it is considered as part of the health care system and drug information centers regulations. The drug evaluation Steps needs the continuous updating accordingly at all Ministry of Health strategic planning in the Kingdom of Saudi Arabia</a:t>
            </a:r>
            <a:r>
              <a:rPr lang="en-US" dirty="0" smtClean="0"/>
              <a:t>.</a:t>
            </a:r>
            <a:endParaRPr lang="en-US" dirty="0"/>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17424840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b="1" u="sng" dirty="0" smtClean="0"/>
              <a:t>KEYWORDS </a:t>
            </a:r>
            <a:endParaRPr lang="en-US" dirty="0"/>
          </a:p>
          <a:p>
            <a:r>
              <a:rPr lang="en-US" dirty="0" smtClean="0"/>
              <a:t>Drug </a:t>
            </a:r>
            <a:r>
              <a:rPr lang="en-US" dirty="0"/>
              <a:t>Evaluation, </a:t>
            </a:r>
            <a:endParaRPr lang="en-US" dirty="0" smtClean="0"/>
          </a:p>
          <a:p>
            <a:r>
              <a:rPr lang="en-US" dirty="0" smtClean="0"/>
              <a:t>Steps</a:t>
            </a:r>
            <a:r>
              <a:rPr lang="en-US" dirty="0"/>
              <a:t>, </a:t>
            </a:r>
            <a:endParaRPr lang="en-US" dirty="0" smtClean="0"/>
          </a:p>
          <a:p>
            <a:r>
              <a:rPr lang="en-US" dirty="0" smtClean="0"/>
              <a:t>Ministry </a:t>
            </a:r>
            <a:r>
              <a:rPr lang="en-US" dirty="0"/>
              <a:t>of Health, </a:t>
            </a:r>
            <a:endParaRPr lang="en-US" dirty="0" smtClean="0"/>
          </a:p>
          <a:p>
            <a:r>
              <a:rPr lang="en-US" dirty="0" smtClean="0"/>
              <a:t>Drug </a:t>
            </a:r>
            <a:r>
              <a:rPr lang="en-US" dirty="0"/>
              <a:t>Formulary, </a:t>
            </a:r>
            <a:endParaRPr lang="en-US" dirty="0" smtClean="0"/>
          </a:p>
          <a:p>
            <a:r>
              <a:rPr lang="en-US" dirty="0" smtClean="0"/>
              <a:t>Saudi </a:t>
            </a:r>
            <a:r>
              <a:rPr lang="en-US" dirty="0"/>
              <a:t>Arabia. </a:t>
            </a:r>
          </a:p>
        </p:txBody>
      </p:sp>
      <p:pic>
        <p:nvPicPr>
          <p:cNvPr id="4" name="Picture 3"/>
          <p:cNvPicPr>
            <a:picLocks noChangeAspect="1"/>
          </p:cNvPicPr>
          <p:nvPr/>
        </p:nvPicPr>
        <p:blipFill>
          <a:blip r:embed="rId2"/>
          <a:stretch>
            <a:fillRect/>
          </a:stretch>
        </p:blipFill>
        <p:spPr>
          <a:xfrm>
            <a:off x="0" y="-1"/>
            <a:ext cx="12192000" cy="1697755"/>
          </a:xfrm>
          <a:prstGeom prst="rect">
            <a:avLst/>
          </a:prstGeom>
        </p:spPr>
      </p:pic>
    </p:spTree>
    <p:extLst>
      <p:ext uri="{BB962C8B-B14F-4D97-AF65-F5344CB8AC3E}">
        <p14:creationId xmlns:p14="http://schemas.microsoft.com/office/powerpoint/2010/main" val="36444515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0" y="-1"/>
            <a:ext cx="12208204" cy="1700011"/>
          </a:xfrm>
          <a:prstGeom prst="rect">
            <a:avLst/>
          </a:prstGeom>
        </p:spPr>
      </p:pic>
      <p:pic>
        <p:nvPicPr>
          <p:cNvPr id="3" name="Content Placeholder 2"/>
          <p:cNvPicPr>
            <a:picLocks noGrp="1" noChangeAspect="1"/>
          </p:cNvPicPr>
          <p:nvPr>
            <p:ph idx="1"/>
          </p:nvPr>
        </p:nvPicPr>
        <p:blipFill>
          <a:blip r:embed="rId3"/>
          <a:stretch>
            <a:fillRect/>
          </a:stretch>
        </p:blipFill>
        <p:spPr>
          <a:xfrm>
            <a:off x="1847850" y="2372519"/>
            <a:ext cx="8496300" cy="3257550"/>
          </a:xfrm>
          <a:prstGeom prst="rect">
            <a:avLst/>
          </a:prstGeom>
        </p:spPr>
      </p:pic>
    </p:spTree>
    <p:extLst>
      <p:ext uri="{BB962C8B-B14F-4D97-AF65-F5344CB8AC3E}">
        <p14:creationId xmlns:p14="http://schemas.microsoft.com/office/powerpoint/2010/main" val="24426992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0" y="-1"/>
            <a:ext cx="12208204" cy="1700011"/>
          </a:xfrm>
          <a:prstGeom prst="rect">
            <a:avLst/>
          </a:prstGeom>
        </p:spPr>
      </p:pic>
      <p:pic>
        <p:nvPicPr>
          <p:cNvPr id="5" name="Content Placeholder 4"/>
          <p:cNvPicPr>
            <a:picLocks noGrp="1" noChangeAspect="1"/>
          </p:cNvPicPr>
          <p:nvPr>
            <p:ph idx="1"/>
          </p:nvPr>
        </p:nvPicPr>
        <p:blipFill>
          <a:blip r:embed="rId3"/>
          <a:stretch>
            <a:fillRect/>
          </a:stretch>
        </p:blipFill>
        <p:spPr>
          <a:xfrm>
            <a:off x="1838325" y="2810669"/>
            <a:ext cx="8515350" cy="2381250"/>
          </a:xfrm>
          <a:prstGeom prst="rect">
            <a:avLst/>
          </a:prstGeom>
        </p:spPr>
      </p:pic>
    </p:spTree>
    <p:extLst>
      <p:ext uri="{BB962C8B-B14F-4D97-AF65-F5344CB8AC3E}">
        <p14:creationId xmlns:p14="http://schemas.microsoft.com/office/powerpoint/2010/main" val="36819777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0" y="-1"/>
            <a:ext cx="12208204" cy="1700011"/>
          </a:xfrm>
          <a:prstGeom prst="rect">
            <a:avLst/>
          </a:prstGeom>
        </p:spPr>
      </p:pic>
      <p:pic>
        <p:nvPicPr>
          <p:cNvPr id="5" name="Content Placeholder 4"/>
          <p:cNvPicPr>
            <a:picLocks noGrp="1" noChangeAspect="1"/>
          </p:cNvPicPr>
          <p:nvPr>
            <p:ph idx="1"/>
          </p:nvPr>
        </p:nvPicPr>
        <p:blipFill>
          <a:blip r:embed="rId3"/>
          <a:stretch>
            <a:fillRect/>
          </a:stretch>
        </p:blipFill>
        <p:spPr>
          <a:xfrm>
            <a:off x="1838325" y="2839244"/>
            <a:ext cx="8515350" cy="2324100"/>
          </a:xfrm>
          <a:prstGeom prst="rect">
            <a:avLst/>
          </a:prstGeom>
        </p:spPr>
      </p:pic>
    </p:spTree>
    <p:extLst>
      <p:ext uri="{BB962C8B-B14F-4D97-AF65-F5344CB8AC3E}">
        <p14:creationId xmlns:p14="http://schemas.microsoft.com/office/powerpoint/2010/main" val="7863758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0" y="-1"/>
            <a:ext cx="12208204" cy="1700011"/>
          </a:xfrm>
          <a:prstGeom prst="rect">
            <a:avLst/>
          </a:prstGeom>
        </p:spPr>
      </p:pic>
      <p:pic>
        <p:nvPicPr>
          <p:cNvPr id="5" name="Content Placeholder 4"/>
          <p:cNvPicPr>
            <a:picLocks noGrp="1" noChangeAspect="1"/>
          </p:cNvPicPr>
          <p:nvPr>
            <p:ph idx="1"/>
          </p:nvPr>
        </p:nvPicPr>
        <p:blipFill>
          <a:blip r:embed="rId3"/>
          <a:stretch>
            <a:fillRect/>
          </a:stretch>
        </p:blipFill>
        <p:spPr>
          <a:xfrm>
            <a:off x="1847850" y="2763044"/>
            <a:ext cx="8496300" cy="2476500"/>
          </a:xfrm>
          <a:prstGeom prst="rect">
            <a:avLst/>
          </a:prstGeom>
        </p:spPr>
      </p:pic>
    </p:spTree>
    <p:extLst>
      <p:ext uri="{BB962C8B-B14F-4D97-AF65-F5344CB8AC3E}">
        <p14:creationId xmlns:p14="http://schemas.microsoft.com/office/powerpoint/2010/main" val="42190443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0" y="-1"/>
            <a:ext cx="12208204" cy="1700011"/>
          </a:xfrm>
          <a:prstGeom prst="rect">
            <a:avLst/>
          </a:prstGeom>
        </p:spPr>
      </p:pic>
      <p:pic>
        <p:nvPicPr>
          <p:cNvPr id="5" name="Content Placeholder 4"/>
          <p:cNvPicPr>
            <a:picLocks noGrp="1" noChangeAspect="1"/>
          </p:cNvPicPr>
          <p:nvPr>
            <p:ph idx="1"/>
          </p:nvPr>
        </p:nvPicPr>
        <p:blipFill>
          <a:blip r:embed="rId3"/>
          <a:stretch>
            <a:fillRect/>
          </a:stretch>
        </p:blipFill>
        <p:spPr>
          <a:xfrm>
            <a:off x="1828800" y="2753519"/>
            <a:ext cx="8534400" cy="2495550"/>
          </a:xfrm>
          <a:prstGeom prst="rect">
            <a:avLst/>
          </a:prstGeom>
        </p:spPr>
      </p:pic>
    </p:spTree>
    <p:extLst>
      <p:ext uri="{BB962C8B-B14F-4D97-AF65-F5344CB8AC3E}">
        <p14:creationId xmlns:p14="http://schemas.microsoft.com/office/powerpoint/2010/main" val="7395973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71</TotalTime>
  <Words>68</Words>
  <Application>Microsoft Office PowerPoint</Application>
  <PresentationFormat>Widescreen</PresentationFormat>
  <Paragraphs>12</Paragraphs>
  <Slides>15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Aharoni</vt:lpstr>
      <vt:lpstr>Arial</vt:lpstr>
      <vt:lpstr>Calibri</vt:lpstr>
      <vt:lpstr>Calibri Light</vt:lpstr>
      <vt:lpstr>Candara</vt:lpstr>
      <vt:lpstr>Office Theme</vt:lpstr>
      <vt:lpstr>Drug Evaluation Steps of Ministry of Health Drug Formulary in Saudi Arabia</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Under Reporting Practices of ADR: An Observational Study</dc:title>
  <dc:creator>USER 1</dc:creator>
  <cp:lastModifiedBy>PHCOG02</cp:lastModifiedBy>
  <cp:revision>10</cp:revision>
  <dcterms:created xsi:type="dcterms:W3CDTF">2019-03-11T09:12:10Z</dcterms:created>
  <dcterms:modified xsi:type="dcterms:W3CDTF">2019-05-22T07:34:20Z</dcterms:modified>
</cp:coreProperties>
</file>